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2" r:id="rId3"/>
    <p:sldId id="310" r:id="rId4"/>
    <p:sldId id="312" r:id="rId5"/>
    <p:sldId id="277" r:id="rId6"/>
    <p:sldId id="306" r:id="rId7"/>
    <p:sldId id="297" r:id="rId8"/>
    <p:sldId id="315" r:id="rId9"/>
    <p:sldId id="327" r:id="rId10"/>
    <p:sldId id="328" r:id="rId11"/>
    <p:sldId id="295" r:id="rId12"/>
    <p:sldId id="289" r:id="rId13"/>
    <p:sldId id="316" r:id="rId14"/>
    <p:sldId id="260" r:id="rId15"/>
    <p:sldId id="287" r:id="rId16"/>
    <p:sldId id="292" r:id="rId17"/>
    <p:sldId id="293" r:id="rId18"/>
    <p:sldId id="299" r:id="rId19"/>
    <p:sldId id="329" r:id="rId20"/>
    <p:sldId id="262" r:id="rId21"/>
    <p:sldId id="281" r:id="rId22"/>
    <p:sldId id="263" r:id="rId23"/>
    <p:sldId id="273" r:id="rId24"/>
    <p:sldId id="331" r:id="rId25"/>
    <p:sldId id="288" r:id="rId26"/>
    <p:sldId id="326" r:id="rId27"/>
    <p:sldId id="317" r:id="rId28"/>
    <p:sldId id="323" r:id="rId29"/>
    <p:sldId id="320" r:id="rId30"/>
    <p:sldId id="319" r:id="rId31"/>
    <p:sldId id="318" r:id="rId32"/>
    <p:sldId id="321" r:id="rId33"/>
    <p:sldId id="322" r:id="rId34"/>
    <p:sldId id="324" r:id="rId35"/>
    <p:sldId id="276" r:id="rId36"/>
  </p:sldIdLst>
  <p:sldSz cx="9144000" cy="6858000" type="screen4x3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5F4FE"/>
    <a:srgbClr val="DDDDDD"/>
    <a:srgbClr val="EEEDFD"/>
    <a:srgbClr val="E6E4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7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53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810298102981032E-2"/>
          <c:y val="2.6442307692307782E-2"/>
          <c:w val="0.94037940379403795"/>
          <c:h val="0.79086538461538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물값</c:v>
                </c:pt>
              </c:strCache>
            </c:strRef>
          </c:tx>
          <c:spPr>
            <a:gradFill rotWithShape="0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51"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endParaRPr lang="en-US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F3-46C5-A0D8-494A0B30750E}"/>
                </c:ext>
              </c:extLst>
            </c:dLbl>
            <c:spPr>
              <a:noFill/>
              <a:ln w="20551">
                <a:noFill/>
              </a:ln>
            </c:spPr>
            <c:txPr>
              <a:bodyPr/>
              <a:lstStyle/>
              <a:p>
                <a:pPr>
                  <a:defRPr sz="85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무역세방식</c:v>
                </c:pt>
                <c:pt idx="1">
                  <c:v>역세방식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F3-46C5-A0D8-494A0B30750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연료비</c:v>
                </c:pt>
              </c:strCache>
            </c:strRef>
          </c:tx>
          <c:spPr>
            <a:gradFill rotWithShape="0">
              <a:gsLst>
                <a:gs pos="0">
                  <a:srgbClr val="CC99FF">
                    <a:gamma/>
                    <a:shade val="46275"/>
                    <a:invGamma/>
                  </a:srgbClr>
                </a:gs>
                <a:gs pos="50000">
                  <a:srgbClr val="CC99FF"/>
                </a:gs>
                <a:gs pos="100000">
                  <a:srgbClr val="CC99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51">
              <a:noFill/>
            </a:ln>
          </c:spPr>
          <c:invertIfNegative val="0"/>
          <c:dLbls>
            <c:spPr>
              <a:noFill/>
              <a:ln w="20551">
                <a:noFill/>
              </a:ln>
            </c:spPr>
            <c:txPr>
              <a:bodyPr/>
              <a:lstStyle/>
              <a:p>
                <a:pPr>
                  <a:defRPr sz="85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무역세방식</c:v>
                </c:pt>
                <c:pt idx="1">
                  <c:v>역세방식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5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F3-46C5-A0D8-494A0B30750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관리비</c:v>
                </c:pt>
              </c:strCache>
            </c:strRef>
          </c:tx>
          <c:spPr>
            <a:gradFill rotWithShape="0">
              <a:gsLst>
                <a:gs pos="0">
                  <a:srgbClr val="33CCCC">
                    <a:gamma/>
                    <a:shade val="46275"/>
                    <a:invGamma/>
                  </a:srgbClr>
                </a:gs>
                <a:gs pos="50000">
                  <a:srgbClr val="33CCCC"/>
                </a:gs>
                <a:gs pos="100000">
                  <a:srgbClr val="33CCC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51">
              <a:noFill/>
            </a:ln>
          </c:spPr>
          <c:invertIfNegative val="0"/>
          <c:dLbls>
            <c:spPr>
              <a:noFill/>
              <a:ln w="20551">
                <a:noFill/>
              </a:ln>
            </c:spPr>
            <c:txPr>
              <a:bodyPr/>
              <a:lstStyle/>
              <a:p>
                <a:pPr>
                  <a:defRPr sz="85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무역세방식</c:v>
                </c:pt>
                <c:pt idx="1">
                  <c:v>역세방식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60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F3-46C5-A0D8-494A0B3075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3077888"/>
        <c:axId val="40903808"/>
      </c:barChart>
      <c:catAx>
        <c:axId val="6307788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0276">
            <a:solidFill>
              <a:srgbClr val="969696"/>
            </a:solidFill>
            <a:prstDash val="solid"/>
          </a:ln>
        </c:spPr>
        <c:txPr>
          <a:bodyPr rot="0" vert="horz"/>
          <a:lstStyle/>
          <a:p>
            <a:pPr>
              <a:defRPr sz="971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ko-KR"/>
          </a:p>
        </c:txPr>
        <c:crossAx val="409038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0903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7707">
            <a:noFill/>
          </a:ln>
        </c:spPr>
        <c:crossAx val="63077888"/>
        <c:crosses val="autoZero"/>
        <c:crossBetween val="between"/>
      </c:valAx>
      <c:spPr>
        <a:noFill/>
        <a:ln w="20551">
          <a:noFill/>
        </a:ln>
      </c:spPr>
    </c:plotArea>
    <c:legend>
      <c:legendPos val="b"/>
      <c:layout>
        <c:manualLayout>
          <c:xMode val="edge"/>
          <c:yMode val="edge"/>
          <c:x val="0.21409214092140968"/>
          <c:y val="0.93509615384615352"/>
          <c:w val="0.54471544715447329"/>
          <c:h val="6.0096153846154007E-2"/>
        </c:manualLayout>
      </c:layout>
      <c:overlay val="0"/>
      <c:spPr>
        <a:noFill/>
        <a:ln w="10276">
          <a:solidFill>
            <a:srgbClr val="000000"/>
          </a:solidFill>
          <a:prstDash val="solid"/>
        </a:ln>
      </c:spPr>
      <c:txPr>
        <a:bodyPr/>
        <a:lstStyle/>
        <a:p>
          <a:pPr>
            <a:defRPr sz="874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810298102981032E-2"/>
          <c:y val="2.6442307692307765E-2"/>
          <c:w val="0.94037940379403795"/>
          <c:h val="0.7908653846153846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전기료</c:v>
                </c:pt>
              </c:strCache>
            </c:strRef>
          </c:tx>
          <c:spPr>
            <a:gradFill rotWithShape="0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51">
              <a:noFill/>
            </a:ln>
          </c:spPr>
          <c:invertIfNegative val="0"/>
          <c:dLbls>
            <c:spPr>
              <a:noFill/>
              <a:ln w="20551">
                <a:noFill/>
              </a:ln>
            </c:spPr>
            <c:txPr>
              <a:bodyPr/>
              <a:lstStyle/>
              <a:p>
                <a:pPr>
                  <a:defRPr sz="85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활성여과</c:v>
                </c:pt>
                <c:pt idx="1">
                  <c:v>복합여과</c:v>
                </c:pt>
                <c:pt idx="2">
                  <c:v>규조토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50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16-47F7-81BC-D192CC9FB4B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약품비</c:v>
                </c:pt>
              </c:strCache>
            </c:strRef>
          </c:tx>
          <c:spPr>
            <a:gradFill rotWithShape="0">
              <a:gsLst>
                <a:gs pos="0">
                  <a:srgbClr val="CC99FF">
                    <a:gamma/>
                    <a:shade val="46275"/>
                    <a:invGamma/>
                  </a:srgbClr>
                </a:gs>
                <a:gs pos="50000">
                  <a:srgbClr val="CC99FF"/>
                </a:gs>
                <a:gs pos="100000">
                  <a:srgbClr val="CC99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51">
              <a:noFill/>
            </a:ln>
          </c:spPr>
          <c:invertIfNegative val="0"/>
          <c:dLbls>
            <c:spPr>
              <a:noFill/>
              <a:ln w="20551">
                <a:noFill/>
              </a:ln>
            </c:spPr>
            <c:txPr>
              <a:bodyPr/>
              <a:lstStyle/>
              <a:p>
                <a:pPr>
                  <a:defRPr sz="85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활성여과</c:v>
                </c:pt>
                <c:pt idx="1">
                  <c:v>복합여과</c:v>
                </c:pt>
                <c:pt idx="2">
                  <c:v>규조토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60</c:v>
                </c:pt>
                <c:pt idx="1">
                  <c:v>85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16-47F7-81BC-D192CC9FB4B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A/S</c:v>
                </c:pt>
              </c:strCache>
            </c:strRef>
          </c:tx>
          <c:spPr>
            <a:gradFill rotWithShape="0">
              <a:gsLst>
                <a:gs pos="0">
                  <a:srgbClr val="33CCCC">
                    <a:gamma/>
                    <a:shade val="46275"/>
                    <a:invGamma/>
                  </a:srgbClr>
                </a:gs>
                <a:gs pos="50000">
                  <a:srgbClr val="33CCCC"/>
                </a:gs>
                <a:gs pos="100000">
                  <a:srgbClr val="33CCC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51">
              <a:noFill/>
            </a:ln>
          </c:spPr>
          <c:invertIfNegative val="0"/>
          <c:dLbls>
            <c:spPr>
              <a:noFill/>
              <a:ln w="20551">
                <a:noFill/>
              </a:ln>
            </c:spPr>
            <c:txPr>
              <a:bodyPr/>
              <a:lstStyle/>
              <a:p>
                <a:pPr>
                  <a:defRPr sz="85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활성여과</c:v>
                </c:pt>
                <c:pt idx="1">
                  <c:v>복합여과</c:v>
                </c:pt>
                <c:pt idx="2">
                  <c:v>규조토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10</c:v>
                </c:pt>
                <c:pt idx="1">
                  <c:v>20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16-47F7-81BC-D192CC9FB4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100"/>
        <c:axId val="87622144"/>
        <c:axId val="85374016"/>
      </c:barChart>
      <c:catAx>
        <c:axId val="8762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0276">
            <a:solidFill>
              <a:srgbClr val="969696"/>
            </a:solidFill>
            <a:prstDash val="solid"/>
          </a:ln>
        </c:spPr>
        <c:txPr>
          <a:bodyPr rot="0" vert="horz"/>
          <a:lstStyle/>
          <a:p>
            <a:pPr>
              <a:defRPr sz="971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ko-KR"/>
          </a:p>
        </c:txPr>
        <c:crossAx val="853740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5374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7707">
            <a:noFill/>
          </a:ln>
        </c:spPr>
        <c:crossAx val="87622144"/>
        <c:crosses val="autoZero"/>
        <c:crossBetween val="between"/>
      </c:valAx>
      <c:spPr>
        <a:noFill/>
        <a:ln w="20551">
          <a:noFill/>
        </a:ln>
      </c:spPr>
    </c:plotArea>
    <c:legend>
      <c:legendPos val="b"/>
      <c:layout>
        <c:manualLayout>
          <c:xMode val="edge"/>
          <c:yMode val="edge"/>
          <c:x val="0.2195121951219518"/>
          <c:y val="0.93509615384615352"/>
          <c:w val="0.50496721023184188"/>
          <c:h val="6.3890877519001993E-2"/>
        </c:manualLayout>
      </c:layout>
      <c:overlay val="0"/>
      <c:spPr>
        <a:noFill/>
        <a:ln w="10276">
          <a:solidFill>
            <a:srgbClr val="000000"/>
          </a:solidFill>
          <a:prstDash val="solid"/>
        </a:ln>
      </c:spPr>
      <c:txPr>
        <a:bodyPr/>
        <a:lstStyle/>
        <a:p>
          <a:pPr>
            <a:defRPr sz="874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ko-K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lt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Rectangle 41"/>
          <p:cNvSpPr>
            <a:spLocks noChangeArrowheads="1"/>
          </p:cNvSpPr>
          <p:nvPr/>
        </p:nvSpPr>
        <p:spPr bwMode="gray">
          <a:xfrm>
            <a:off x="0" y="2708275"/>
            <a:ext cx="9144000" cy="8747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0" y="2720975"/>
            <a:ext cx="9144000" cy="817563"/>
          </a:xfrm>
        </p:spPr>
        <p:txBody>
          <a:bodyPr/>
          <a:lstStyle>
            <a:lvl1pPr>
              <a:defRPr sz="4600"/>
            </a:lvl1pPr>
          </a:lstStyle>
          <a:p>
            <a:r>
              <a:rPr lang="ko-KR" altLang="en-US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990600" y="2176463"/>
            <a:ext cx="7086600" cy="436562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9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ko-KR" altLang="en-US"/>
              <a:t>마스터 부제목 스타일 편집</a:t>
            </a:r>
            <a:endParaRPr lang="en-US" altLang="ko-KR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black">
          <a:xfrm>
            <a:off x="381000" y="271463"/>
            <a:ext cx="10890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 defTabSz="957263"/>
            <a:r>
              <a:rPr lang="en-US" altLang="ko-KR" sz="2100" b="1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LOGO</a:t>
            </a:r>
          </a:p>
        </p:txBody>
      </p:sp>
      <p:grpSp>
        <p:nvGrpSpPr>
          <p:cNvPr id="3114" name="Group 42"/>
          <p:cNvGrpSpPr>
            <a:grpSpLocks/>
          </p:cNvGrpSpPr>
          <p:nvPr/>
        </p:nvGrpSpPr>
        <p:grpSpPr bwMode="auto">
          <a:xfrm>
            <a:off x="-11113" y="-12700"/>
            <a:ext cx="9175751" cy="6870700"/>
            <a:chOff x="-7" y="-8"/>
            <a:chExt cx="5780" cy="4328"/>
          </a:xfrm>
        </p:grpSpPr>
        <p:sp>
          <p:nvSpPr>
            <p:cNvPr id="3108" name="AutoShape 36"/>
            <p:cNvSpPr>
              <a:spLocks noChangeArrowheads="1"/>
            </p:cNvSpPr>
            <p:nvPr/>
          </p:nvSpPr>
          <p:spPr bwMode="gray">
            <a:xfrm>
              <a:off x="17" y="16"/>
              <a:ext cx="5729" cy="4285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09" name="Freeform 37"/>
            <p:cNvSpPr>
              <a:spLocks/>
            </p:cNvSpPr>
            <p:nvPr/>
          </p:nvSpPr>
          <p:spPr bwMode="gray">
            <a:xfrm>
              <a:off x="-3" y="-8"/>
              <a:ext cx="295" cy="289"/>
            </a:xfrm>
            <a:custGeom>
              <a:avLst/>
              <a:gdLst/>
              <a:ahLst/>
              <a:cxnLst>
                <a:cxn ang="0">
                  <a:pos x="3" y="395"/>
                </a:cxn>
                <a:cxn ang="0">
                  <a:pos x="74" y="216"/>
                </a:cxn>
                <a:cxn ang="0">
                  <a:pos x="231" y="50"/>
                </a:cxn>
                <a:cxn ang="0">
                  <a:pos x="403" y="0"/>
                </a:cxn>
                <a:cxn ang="0">
                  <a:pos x="0" y="0"/>
                </a:cxn>
              </a:cxnLst>
              <a:rect l="0" t="0" r="r" b="b"/>
              <a:pathLst>
                <a:path w="403" h="395">
                  <a:moveTo>
                    <a:pt x="3" y="395"/>
                  </a:moveTo>
                  <a:lnTo>
                    <a:pt x="74" y="216"/>
                  </a:lnTo>
                  <a:lnTo>
                    <a:pt x="231" y="50"/>
                  </a:lnTo>
                  <a:lnTo>
                    <a:pt x="403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10" name="Freeform 38"/>
            <p:cNvSpPr>
              <a:spLocks/>
            </p:cNvSpPr>
            <p:nvPr/>
          </p:nvSpPr>
          <p:spPr bwMode="gray">
            <a:xfrm>
              <a:off x="-7" y="3982"/>
              <a:ext cx="287" cy="338"/>
            </a:xfrm>
            <a:custGeom>
              <a:avLst/>
              <a:gdLst/>
              <a:ahLst/>
              <a:cxnLst>
                <a:cxn ang="0">
                  <a:pos x="391" y="473"/>
                </a:cxn>
                <a:cxn ang="0">
                  <a:pos x="151" y="353"/>
                </a:cxn>
                <a:cxn ang="0">
                  <a:pos x="42" y="201"/>
                </a:cxn>
                <a:cxn ang="0">
                  <a:pos x="0" y="0"/>
                </a:cxn>
                <a:cxn ang="0">
                  <a:pos x="1" y="470"/>
                </a:cxn>
              </a:cxnLst>
              <a:rect l="0" t="0" r="r" b="b"/>
              <a:pathLst>
                <a:path w="391" h="473">
                  <a:moveTo>
                    <a:pt x="391" y="473"/>
                  </a:moveTo>
                  <a:lnTo>
                    <a:pt x="151" y="353"/>
                  </a:lnTo>
                  <a:lnTo>
                    <a:pt x="42" y="201"/>
                  </a:lnTo>
                  <a:lnTo>
                    <a:pt x="0" y="0"/>
                  </a:lnTo>
                  <a:lnTo>
                    <a:pt x="1" y="47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11" name="Freeform 39"/>
            <p:cNvSpPr>
              <a:spLocks/>
            </p:cNvSpPr>
            <p:nvPr/>
          </p:nvSpPr>
          <p:spPr bwMode="gray">
            <a:xfrm>
              <a:off x="5499" y="4026"/>
              <a:ext cx="274" cy="287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164" y="144"/>
                </a:cxn>
                <a:cxn ang="0">
                  <a:pos x="98" y="253"/>
                </a:cxn>
                <a:cxn ang="0">
                  <a:pos x="0" y="290"/>
                </a:cxn>
                <a:cxn ang="0">
                  <a:pos x="232" y="287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12" name="Freeform 40"/>
            <p:cNvSpPr>
              <a:spLocks/>
            </p:cNvSpPr>
            <p:nvPr/>
          </p:nvSpPr>
          <p:spPr bwMode="gray">
            <a:xfrm>
              <a:off x="5467" y="0"/>
              <a:ext cx="30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1" y="96"/>
                </a:cxn>
                <a:cxn ang="0">
                  <a:pos x="353" y="231"/>
                </a:cxn>
                <a:cxn ang="0">
                  <a:pos x="403" y="403"/>
                </a:cxn>
                <a:cxn ang="0">
                  <a:pos x="403" y="0"/>
                </a:cxn>
              </a:cxnLst>
              <a:rect l="0" t="0" r="r" b="b"/>
              <a:pathLst>
                <a:path w="403" h="403">
                  <a:moveTo>
                    <a:pt x="0" y="0"/>
                  </a:moveTo>
                  <a:lnTo>
                    <a:pt x="221" y="96"/>
                  </a:lnTo>
                  <a:lnTo>
                    <a:pt x="353" y="231"/>
                  </a:lnTo>
                  <a:lnTo>
                    <a:pt x="403" y="403"/>
                  </a:lnTo>
                  <a:lnTo>
                    <a:pt x="403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3243E4-139F-4FBB-9206-E8D203685C6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5420285-9DF2-4FD0-99BD-F98F57F5F3C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B20459-1CF7-455D-9A85-0AE04637132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998A47-6300-4817-BE85-131679BD724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E73ACD-4881-4F50-B50E-57215DFEE88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68824C-2C29-4056-80F0-5CBD1106C98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5D377E-D37B-4499-AA14-72EA9DF8939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5D91E35-38DC-4685-A230-5DFDDA20972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7E6301-6DDE-4754-AD67-06360AED01D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53975"/>
            <a:ext cx="2057400" cy="62706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3975"/>
            <a:ext cx="6019800" cy="62706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DA8106A-6BCB-4AA2-B168-3E671743840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2925" y="53975"/>
            <a:ext cx="7392988" cy="563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6084888" y="6450013"/>
            <a:ext cx="2897187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>
          <a:xfrm>
            <a:off x="107950" y="6454775"/>
            <a:ext cx="927100" cy="239713"/>
          </a:xfrm>
        </p:spPr>
        <p:txBody>
          <a:bodyPr/>
          <a:lstStyle>
            <a:lvl1pPr>
              <a:defRPr/>
            </a:lvl1pPr>
          </a:lstStyle>
          <a:p>
            <a:fld id="{AAFAB033-E130-4F87-9BEE-96E5ADB620E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Freeform 15" descr="29641"/>
          <p:cNvSpPr>
            <a:spLocks/>
          </p:cNvSpPr>
          <p:nvPr/>
        </p:nvSpPr>
        <p:spPr bwMode="gray">
          <a:xfrm>
            <a:off x="36513" y="80963"/>
            <a:ext cx="9077325" cy="1595437"/>
          </a:xfrm>
          <a:custGeom>
            <a:avLst/>
            <a:gdLst/>
            <a:ahLst/>
            <a:cxnLst>
              <a:cxn ang="0">
                <a:pos x="0" y="756"/>
              </a:cxn>
              <a:cxn ang="0">
                <a:pos x="576" y="560"/>
              </a:cxn>
              <a:cxn ang="0">
                <a:pos x="1403" y="390"/>
              </a:cxn>
              <a:cxn ang="0">
                <a:pos x="2452" y="314"/>
              </a:cxn>
              <a:cxn ang="0">
                <a:pos x="3102" y="326"/>
              </a:cxn>
              <a:cxn ang="0">
                <a:pos x="4043" y="434"/>
              </a:cxn>
              <a:cxn ang="0">
                <a:pos x="4944" y="668"/>
              </a:cxn>
              <a:cxn ang="0">
                <a:pos x="5691" y="971"/>
              </a:cxn>
              <a:cxn ang="0">
                <a:pos x="5718" y="19"/>
              </a:cxn>
              <a:cxn ang="0">
                <a:pos x="9" y="0"/>
              </a:cxn>
            </a:cxnLst>
            <a:rect l="0" t="0" r="r" b="b"/>
            <a:pathLst>
              <a:path w="5718" h="1005">
                <a:moveTo>
                  <a:pt x="0" y="756"/>
                </a:moveTo>
                <a:cubicBezTo>
                  <a:pt x="96" y="724"/>
                  <a:pt x="297" y="635"/>
                  <a:pt x="576" y="560"/>
                </a:cubicBezTo>
                <a:cubicBezTo>
                  <a:pt x="855" y="485"/>
                  <a:pt x="1037" y="442"/>
                  <a:pt x="1403" y="390"/>
                </a:cubicBezTo>
                <a:cubicBezTo>
                  <a:pt x="1769" y="337"/>
                  <a:pt x="2154" y="320"/>
                  <a:pt x="2452" y="314"/>
                </a:cubicBezTo>
                <a:lnTo>
                  <a:pt x="3102" y="326"/>
                </a:lnTo>
                <a:cubicBezTo>
                  <a:pt x="3367" y="346"/>
                  <a:pt x="3736" y="377"/>
                  <a:pt x="4043" y="434"/>
                </a:cubicBezTo>
                <a:cubicBezTo>
                  <a:pt x="4350" y="490"/>
                  <a:pt x="4669" y="578"/>
                  <a:pt x="4944" y="668"/>
                </a:cubicBezTo>
                <a:cubicBezTo>
                  <a:pt x="5219" y="757"/>
                  <a:pt x="5679" y="1005"/>
                  <a:pt x="5691" y="971"/>
                </a:cubicBezTo>
                <a:cubicBezTo>
                  <a:pt x="5695" y="964"/>
                  <a:pt x="5718" y="25"/>
                  <a:pt x="5718" y="19"/>
                </a:cubicBezTo>
                <a:cubicBezTo>
                  <a:pt x="5718" y="7"/>
                  <a:pt x="1198" y="4"/>
                  <a:pt x="9" y="0"/>
                </a:cubicBezTo>
              </a:path>
            </a:pathLst>
          </a:custGeom>
          <a:blipFill dpi="0" rotWithShape="1">
            <a:blip r:embed="rId15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84888" y="6450013"/>
            <a:ext cx="28971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b="1">
                <a:latin typeface="+mn-lt"/>
                <a:ea typeface="굴림" charset="-127"/>
              </a:defRPr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950" y="6454775"/>
            <a:ext cx="9271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ctr" defTabSz="957263">
              <a:defRPr sz="1300" b="1">
                <a:latin typeface="+mn-lt"/>
                <a:ea typeface="굴림" charset="-127"/>
              </a:defRPr>
            </a:lvl1pPr>
          </a:lstStyle>
          <a:p>
            <a:fld id="{18DFAC88-747B-48C4-A65B-A84F7DF651E8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542925" y="53975"/>
            <a:ext cx="739298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  <a:endParaRPr lang="en-US" altLang="ko-KR"/>
          </a:p>
        </p:txBody>
      </p:sp>
      <p:grpSp>
        <p:nvGrpSpPr>
          <p:cNvPr id="1040" name="Group 16"/>
          <p:cNvGrpSpPr>
            <a:grpSpLocks/>
          </p:cNvGrpSpPr>
          <p:nvPr/>
        </p:nvGrpSpPr>
        <p:grpSpPr bwMode="auto">
          <a:xfrm>
            <a:off x="-1588" y="0"/>
            <a:ext cx="9145588" cy="6858000"/>
            <a:chOff x="-1" y="0"/>
            <a:chExt cx="8065" cy="6048"/>
          </a:xfrm>
        </p:grpSpPr>
        <p:sp>
          <p:nvSpPr>
            <p:cNvPr id="1041" name="Freeform 17"/>
            <p:cNvSpPr>
              <a:spLocks/>
            </p:cNvSpPr>
            <p:nvPr/>
          </p:nvSpPr>
          <p:spPr bwMode="gray">
            <a:xfrm>
              <a:off x="-1" y="5629"/>
              <a:ext cx="389" cy="417"/>
            </a:xfrm>
            <a:custGeom>
              <a:avLst/>
              <a:gdLst/>
              <a:ahLst/>
              <a:cxnLst>
                <a:cxn ang="0">
                  <a:pos x="314" y="416"/>
                </a:cxn>
                <a:cxn ang="0">
                  <a:pos x="389" y="417"/>
                </a:cxn>
                <a:cxn ang="0">
                  <a:pos x="158" y="297"/>
                </a:cxn>
                <a:cxn ang="0">
                  <a:pos x="39" y="179"/>
                </a:cxn>
                <a:cxn ang="0">
                  <a:pos x="0" y="0"/>
                </a:cxn>
                <a:cxn ang="0">
                  <a:pos x="1" y="417"/>
                </a:cxn>
              </a:cxnLst>
              <a:rect l="0" t="0" r="r" b="b"/>
              <a:pathLst>
                <a:path w="389" h="417">
                  <a:moveTo>
                    <a:pt x="314" y="416"/>
                  </a:moveTo>
                  <a:lnTo>
                    <a:pt x="389" y="417"/>
                  </a:lnTo>
                  <a:lnTo>
                    <a:pt x="158" y="297"/>
                  </a:lnTo>
                  <a:lnTo>
                    <a:pt x="39" y="179"/>
                  </a:lnTo>
                  <a:lnTo>
                    <a:pt x="0" y="0"/>
                  </a:lnTo>
                  <a:lnTo>
                    <a:pt x="1" y="417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gray">
            <a:xfrm>
              <a:off x="7701" y="5645"/>
              <a:ext cx="363" cy="403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164" y="144"/>
                </a:cxn>
                <a:cxn ang="0">
                  <a:pos x="98" y="253"/>
                </a:cxn>
                <a:cxn ang="0">
                  <a:pos x="0" y="290"/>
                </a:cxn>
                <a:cxn ang="0">
                  <a:pos x="232" y="287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3" name="AutoShape 19"/>
            <p:cNvSpPr>
              <a:spLocks noChangeArrowheads="1"/>
            </p:cNvSpPr>
            <p:nvPr/>
          </p:nvSpPr>
          <p:spPr bwMode="gray">
            <a:xfrm>
              <a:off x="25" y="42"/>
              <a:ext cx="8012" cy="5985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gray">
            <a:xfrm>
              <a:off x="-1" y="13"/>
              <a:ext cx="405" cy="441"/>
            </a:xfrm>
            <a:custGeom>
              <a:avLst/>
              <a:gdLst/>
              <a:ahLst/>
              <a:cxnLst>
                <a:cxn ang="0">
                  <a:pos x="2" y="441"/>
                </a:cxn>
                <a:cxn ang="0">
                  <a:pos x="107" y="175"/>
                </a:cxn>
                <a:cxn ang="0">
                  <a:pos x="387" y="0"/>
                </a:cxn>
                <a:cxn ang="0">
                  <a:pos x="1" y="0"/>
                </a:cxn>
              </a:cxnLst>
              <a:rect l="0" t="0" r="r" b="b"/>
              <a:pathLst>
                <a:path w="405" h="441">
                  <a:moveTo>
                    <a:pt x="2" y="441"/>
                  </a:moveTo>
                  <a:cubicBezTo>
                    <a:pt x="19" y="397"/>
                    <a:pt x="0" y="345"/>
                    <a:pt x="107" y="175"/>
                  </a:cubicBezTo>
                  <a:cubicBezTo>
                    <a:pt x="214" y="6"/>
                    <a:pt x="405" y="16"/>
                    <a:pt x="387" y="0"/>
                  </a:cubicBezTo>
                  <a:lnTo>
                    <a:pt x="1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gray">
            <a:xfrm>
              <a:off x="7588" y="0"/>
              <a:ext cx="470" cy="48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342" y="150"/>
                </a:cxn>
                <a:cxn ang="0">
                  <a:pos x="470" y="461"/>
                </a:cxn>
                <a:cxn ang="0">
                  <a:pos x="470" y="0"/>
                </a:cxn>
              </a:cxnLst>
              <a:rect l="0" t="0" r="r" b="b"/>
              <a:pathLst>
                <a:path w="470" h="483">
                  <a:moveTo>
                    <a:pt x="0" y="4"/>
                  </a:moveTo>
                  <a:cubicBezTo>
                    <a:pt x="57" y="28"/>
                    <a:pt x="264" y="74"/>
                    <a:pt x="342" y="150"/>
                  </a:cubicBezTo>
                  <a:cubicBezTo>
                    <a:pt x="450" y="275"/>
                    <a:pt x="452" y="483"/>
                    <a:pt x="470" y="461"/>
                  </a:cubicBezTo>
                  <a:lnTo>
                    <a:pt x="47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046" name="Line 22"/>
          <p:cNvSpPr>
            <a:spLocks noChangeShapeType="1"/>
          </p:cNvSpPr>
          <p:nvPr/>
        </p:nvSpPr>
        <p:spPr bwMode="gray">
          <a:xfrm>
            <a:off x="323850" y="6500813"/>
            <a:ext cx="8569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defTabSz="957263" rtl="0" eaLnBrk="1" fontAlgn="base" latinLnBrk="1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+mj-lt"/>
          <a:ea typeface="+mj-ea"/>
          <a:cs typeface="+mj-cs"/>
        </a:defRPr>
      </a:lvl1pPr>
      <a:lvl2pPr algn="ctr" defTabSz="957263" rtl="0" eaLnBrk="1" fontAlgn="base" latinLnBrk="1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2pPr>
      <a:lvl3pPr algn="ctr" defTabSz="957263" rtl="0" eaLnBrk="1" fontAlgn="base" latinLnBrk="1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3pPr>
      <a:lvl4pPr algn="ctr" defTabSz="957263" rtl="0" eaLnBrk="1" fontAlgn="base" latinLnBrk="1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4pPr>
      <a:lvl5pPr algn="ctr" defTabSz="957263" rtl="0" eaLnBrk="1" fontAlgn="base" latinLnBrk="1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5pPr>
      <a:lvl6pPr marL="457200" algn="ctr" defTabSz="957263" rtl="0" eaLnBrk="1" fontAlgn="base" latinLnBrk="1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6pPr>
      <a:lvl7pPr marL="914400" algn="ctr" defTabSz="957263" rtl="0" eaLnBrk="1" fontAlgn="base" latinLnBrk="1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7pPr>
      <a:lvl8pPr marL="1371600" algn="ctr" defTabSz="957263" rtl="0" eaLnBrk="1" fontAlgn="base" latinLnBrk="1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8pPr>
      <a:lvl9pPr marL="1828800" algn="ctr" defTabSz="957263" rtl="0" eaLnBrk="1" fontAlgn="base" latinLnBrk="1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defTabSz="957263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100">
          <a:solidFill>
            <a:schemeClr val="tx1"/>
          </a:solidFill>
          <a:latin typeface="+mj-lt"/>
        </a:defRPr>
      </a:lvl2pPr>
      <a:lvl3pPr marL="1196975" indent="-239713" algn="l" defTabSz="957263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100">
          <a:solidFill>
            <a:schemeClr val="tx1"/>
          </a:solidFill>
          <a:latin typeface="+mj-lt"/>
        </a:defRPr>
      </a:lvl3pPr>
      <a:lvl4pPr marL="1676400" indent="-239713" algn="l" defTabSz="957263" rtl="0" eaLnBrk="1" fontAlgn="base" latinLnBrk="1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j-lt"/>
        </a:defRPr>
      </a:lvl4pPr>
      <a:lvl5pPr marL="2154238" indent="-238125" algn="l" defTabSz="957263" rtl="0" eaLnBrk="1" fontAlgn="base" latinLnBrk="1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j-lt"/>
        </a:defRPr>
      </a:lvl5pPr>
      <a:lvl6pPr marL="2611438" indent="-238125" algn="l" defTabSz="957263" rtl="0" eaLnBrk="1" fontAlgn="base" latinLnBrk="1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j-lt"/>
        </a:defRPr>
      </a:lvl6pPr>
      <a:lvl7pPr marL="3068638" indent="-238125" algn="l" defTabSz="957263" rtl="0" eaLnBrk="1" fontAlgn="base" latinLnBrk="1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j-lt"/>
        </a:defRPr>
      </a:lvl7pPr>
      <a:lvl8pPr marL="3525838" indent="-238125" algn="l" defTabSz="957263" rtl="0" eaLnBrk="1" fontAlgn="base" latinLnBrk="1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j-lt"/>
        </a:defRPr>
      </a:lvl8pPr>
      <a:lvl9pPr marL="3983038" indent="-238125" algn="l" defTabSz="957263" rtl="0" eaLnBrk="1" fontAlgn="base" latinLnBrk="1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j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3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43182"/>
            <a:ext cx="9144000" cy="817563"/>
          </a:xfrm>
        </p:spPr>
        <p:txBody>
          <a:bodyPr/>
          <a:lstStyle/>
          <a:p>
            <a:r>
              <a:rPr lang="en-US" altLang="ko-KR" sz="4000" dirty="0">
                <a:ea typeface="굴림" charset="-127"/>
              </a:rPr>
              <a:t>ACTIVE FILTERING SYSTEM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122488"/>
            <a:ext cx="7086600" cy="434975"/>
          </a:xfrm>
        </p:spPr>
        <p:txBody>
          <a:bodyPr/>
          <a:lstStyle/>
          <a:p>
            <a:r>
              <a:rPr lang="en-US" altLang="ko-KR" dirty="0">
                <a:ea typeface="굴림" charset="-127"/>
              </a:rPr>
              <a:t>www.poolsauna.co.kr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gray">
          <a:xfrm>
            <a:off x="285720" y="214290"/>
            <a:ext cx="2357454" cy="40449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 defTabSz="957263" eaLnBrk="0" hangingPunct="0"/>
            <a:r>
              <a:rPr lang="en-US" altLang="ko-KR" sz="2000" b="1" dirty="0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주</a:t>
            </a:r>
            <a:r>
              <a:rPr lang="en-US" altLang="ko-KR" sz="2000" b="1" dirty="0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)</a:t>
            </a:r>
            <a:r>
              <a:rPr lang="ko-KR" altLang="en-US" sz="2000" b="1" dirty="0" err="1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그린에네스텍</a:t>
            </a:r>
            <a:endParaRPr lang="en-US" altLang="ko-KR" sz="2000" b="1" dirty="0">
              <a:solidFill>
                <a:schemeClr val="bg1"/>
              </a:solidFill>
              <a:latin typeface="Verdana" pitchFamily="34" charset="0"/>
              <a:ea typeface="굴림" charset="-127"/>
            </a:endParaRPr>
          </a:p>
        </p:txBody>
      </p:sp>
      <p:pic>
        <p:nvPicPr>
          <p:cNvPr id="5" name="Picture 42" descr="그린로고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6072206"/>
            <a:ext cx="2016125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34717F-14D0-40C0-BFB8-B6E7D47EB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7F50FE6-6CEE-4F96-BB71-C13080066E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altLang="ko-KR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76B26D5-2523-4B4D-893F-92EA5D52D9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11" y="0"/>
            <a:ext cx="9144000" cy="6858000"/>
          </a:xfrm>
          <a:prstGeom prst="rect">
            <a:avLst/>
          </a:prstGeom>
        </p:spPr>
      </p:pic>
      <p:pic>
        <p:nvPicPr>
          <p:cNvPr id="6" name="Picture 42" descr="그린로고">
            <a:extLst>
              <a:ext uri="{FF2B5EF4-FFF2-40B4-BE49-F238E27FC236}">
                <a16:creationId xmlns:a16="http://schemas.microsoft.com/office/drawing/2014/main" id="{BCFE8663-CB8B-4809-B43B-94AC274F7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240" y="6215082"/>
            <a:ext cx="2016125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5">
            <a:extLst>
              <a:ext uri="{FF2B5EF4-FFF2-40B4-BE49-F238E27FC236}">
                <a16:creationId xmlns:a16="http://schemas.microsoft.com/office/drawing/2014/main" id="{22B7F21A-C452-44CB-8FB7-5F9B31546AE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79512" y="133509"/>
            <a:ext cx="2357454" cy="40449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 defTabSz="957263" eaLnBrk="0" hangingPunct="0"/>
            <a:r>
              <a:rPr lang="en-US" altLang="ko-KR" sz="2000" b="1" dirty="0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주</a:t>
            </a:r>
            <a:r>
              <a:rPr lang="en-US" altLang="ko-KR" sz="2000" b="1" dirty="0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)</a:t>
            </a:r>
            <a:r>
              <a:rPr lang="ko-KR" altLang="en-US" sz="2000" b="1" dirty="0" err="1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그린에네스텍</a:t>
            </a:r>
            <a:endParaRPr lang="en-US" altLang="ko-KR" sz="2000" b="1" dirty="0">
              <a:solidFill>
                <a:schemeClr val="bg1"/>
              </a:solidFill>
              <a:latin typeface="Verdana" pitchFamily="34" charset="0"/>
              <a:ea typeface="굴림" charset="-127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14970C76-1B8F-4323-BE0C-50CA5D35C318}"/>
              </a:ext>
            </a:extLst>
          </p:cNvPr>
          <p:cNvSpPr txBox="1">
            <a:spLocks noChangeArrowheads="1"/>
          </p:cNvSpPr>
          <p:nvPr/>
        </p:nvSpPr>
        <p:spPr bwMode="white">
          <a:xfrm>
            <a:off x="44005" y="3082884"/>
            <a:ext cx="91440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>
            <a:lvl1pPr algn="ctr" defTabSz="957263" rtl="0" eaLnBrk="1" fontAlgn="base" latinLnBrk="1" hangingPunct="1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defTabSz="957263" rtl="0" eaLnBrk="1" fontAlgn="base" latinLnBrk="1" hangingPunct="1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</a:defRPr>
            </a:lvl2pPr>
            <a:lvl3pPr algn="ctr" defTabSz="957263" rtl="0" eaLnBrk="1" fontAlgn="base" latinLnBrk="1" hangingPunct="1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</a:defRPr>
            </a:lvl3pPr>
            <a:lvl4pPr algn="ctr" defTabSz="957263" rtl="0" eaLnBrk="1" fontAlgn="base" latinLnBrk="1" hangingPunct="1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</a:defRPr>
            </a:lvl4pPr>
            <a:lvl5pPr algn="ctr" defTabSz="957263" rtl="0" eaLnBrk="1" fontAlgn="base" latinLnBrk="1" hangingPunct="1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</a:defRPr>
            </a:lvl5pPr>
            <a:lvl6pPr marL="457200" algn="ctr" defTabSz="957263" rtl="0" eaLnBrk="1" fontAlgn="base" latinLnBrk="1" hangingPunct="1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</a:defRPr>
            </a:lvl6pPr>
            <a:lvl7pPr marL="914400" algn="ctr" defTabSz="957263" rtl="0" eaLnBrk="1" fontAlgn="base" latinLnBrk="1" hangingPunct="1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</a:defRPr>
            </a:lvl7pPr>
            <a:lvl8pPr marL="1371600" algn="ctr" defTabSz="957263" rtl="0" eaLnBrk="1" fontAlgn="base" latinLnBrk="1" hangingPunct="1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</a:defRPr>
            </a:lvl8pPr>
            <a:lvl9pPr marL="1828800" algn="ctr" defTabSz="957263" rtl="0" eaLnBrk="1" fontAlgn="base" latinLnBrk="1" hangingPunct="1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ko-KR" sz="4000" kern="0" dirty="0">
                <a:solidFill>
                  <a:schemeClr val="accent1"/>
                </a:solidFill>
                <a:ea typeface="굴림" charset="-127"/>
              </a:rPr>
              <a:t>ACTIVE FILTERING SYSTEM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A94F4B57-910E-4222-900B-D9DEF278D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852" y="2794534"/>
            <a:ext cx="7086600" cy="409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marL="358775" indent="-358775" algn="l" defTabSz="957263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875" indent="-298450" algn="l" defTabSz="957263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100">
                <a:solidFill>
                  <a:schemeClr val="tx1"/>
                </a:solidFill>
                <a:latin typeface="+mj-lt"/>
              </a:defRPr>
            </a:lvl2pPr>
            <a:lvl3pPr marL="1196975" indent="-239713" algn="l" defTabSz="957263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100">
                <a:solidFill>
                  <a:schemeClr val="tx1"/>
                </a:solidFill>
                <a:latin typeface="+mj-lt"/>
              </a:defRPr>
            </a:lvl3pPr>
            <a:lvl4pPr marL="1676400" indent="-239713" algn="l" defTabSz="957263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sz="2100">
                <a:solidFill>
                  <a:schemeClr val="tx1"/>
                </a:solidFill>
                <a:latin typeface="+mj-lt"/>
              </a:defRPr>
            </a:lvl4pPr>
            <a:lvl5pPr marL="2154238" indent="-238125" algn="l" defTabSz="957263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j-lt"/>
              </a:defRPr>
            </a:lvl5pPr>
            <a:lvl6pPr marL="2611438" indent="-238125" algn="l" defTabSz="957263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j-lt"/>
              </a:defRPr>
            </a:lvl6pPr>
            <a:lvl7pPr marL="3068638" indent="-238125" algn="l" defTabSz="957263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j-lt"/>
              </a:defRPr>
            </a:lvl7pPr>
            <a:lvl8pPr marL="3525838" indent="-238125" algn="l" defTabSz="957263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j-lt"/>
              </a:defRPr>
            </a:lvl8pPr>
            <a:lvl9pPr marL="3983038" indent="-238125" algn="l" defTabSz="957263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US" altLang="ko-KR" kern="0" dirty="0">
                <a:ea typeface="굴림" charset="-127"/>
              </a:rPr>
              <a:t>www.poolsauna.co.kr</a:t>
            </a:r>
          </a:p>
        </p:txBody>
      </p:sp>
    </p:spTree>
    <p:extLst>
      <p:ext uri="{BB962C8B-B14F-4D97-AF65-F5344CB8AC3E}">
        <p14:creationId xmlns:p14="http://schemas.microsoft.com/office/powerpoint/2010/main" val="3292461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dirty="0">
                <a:ea typeface="굴림" charset="-127"/>
              </a:rPr>
              <a:t>여과시스템변천</a:t>
            </a:r>
            <a:endParaRPr lang="en-US" altLang="ko-KR" sz="1900" dirty="0">
              <a:ea typeface="굴림" charset="-127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gray">
          <a:xfrm rot="3419336">
            <a:off x="7265987" y="1560513"/>
            <a:ext cx="923925" cy="1003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179605" dir="487806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6786578" y="2857496"/>
            <a:ext cx="1328361" cy="78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1500" b="1" dirty="0">
                <a:solidFill>
                  <a:srgbClr val="5F5F5F"/>
                </a:solidFill>
                <a:ea typeface="굴림" charset="-127"/>
              </a:rPr>
              <a:t>활성여과방식</a:t>
            </a:r>
            <a:endParaRPr lang="en-US" altLang="ko-KR" sz="1500" b="1" dirty="0">
              <a:solidFill>
                <a:srgbClr val="5F5F5F"/>
              </a:solidFill>
              <a:ea typeface="굴림" charset="-127"/>
            </a:endParaRPr>
          </a:p>
          <a:p>
            <a:pPr defTabSz="957263" eaLnBrk="0" hangingPunct="0"/>
            <a:r>
              <a:rPr lang="ko-KR" altLang="en-US" sz="1500" b="1" dirty="0">
                <a:solidFill>
                  <a:srgbClr val="5F5F5F"/>
                </a:solidFill>
                <a:ea typeface="굴림" charset="-127"/>
              </a:rPr>
              <a:t>복합여과방식</a:t>
            </a:r>
            <a:endParaRPr lang="en-US" altLang="ko-KR" sz="1500" b="1" dirty="0">
              <a:solidFill>
                <a:srgbClr val="5F5F5F"/>
              </a:solidFill>
              <a:ea typeface="굴림" charset="-127"/>
            </a:endParaRPr>
          </a:p>
          <a:p>
            <a:pPr defTabSz="957263" eaLnBrk="0" hangingPunct="0"/>
            <a:r>
              <a:rPr lang="ko-KR" altLang="en-US" sz="1500" b="1" dirty="0" err="1">
                <a:solidFill>
                  <a:srgbClr val="5F5F5F"/>
                </a:solidFill>
                <a:ea typeface="굴림" charset="-127"/>
              </a:rPr>
              <a:t>미오라이트</a:t>
            </a:r>
            <a:endParaRPr lang="en-US" altLang="ko-KR" sz="1500" b="1" dirty="0">
              <a:solidFill>
                <a:srgbClr val="5F5F5F"/>
              </a:solidFill>
              <a:ea typeface="굴림" charset="-127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gray">
          <a:xfrm rot="3419336">
            <a:off x="1410494" y="2269331"/>
            <a:ext cx="923925" cy="1001713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179605" dir="487806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gray">
          <a:xfrm>
            <a:off x="1485900" y="2627313"/>
            <a:ext cx="738457" cy="389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algn="ctr" defTabSz="957263" eaLnBrk="0" hangingPunct="0"/>
            <a:r>
              <a:rPr lang="en-US" altLang="ko-KR" b="1" dirty="0">
                <a:solidFill>
                  <a:srgbClr val="FFFFFF"/>
                </a:solidFill>
                <a:ea typeface="굴림" charset="-127"/>
              </a:rPr>
              <a:t>1960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gray">
          <a:xfrm rot="3419336">
            <a:off x="2846387" y="4173538"/>
            <a:ext cx="923925" cy="10033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179605" dir="487806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gray">
          <a:xfrm>
            <a:off x="2921000" y="4532313"/>
            <a:ext cx="738457" cy="389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algn="ctr" defTabSz="957263" eaLnBrk="0" hangingPunct="0"/>
            <a:r>
              <a:rPr lang="en-US" altLang="ko-KR" b="1" dirty="0">
                <a:solidFill>
                  <a:srgbClr val="FFFFFF"/>
                </a:solidFill>
                <a:ea typeface="굴림" charset="-127"/>
              </a:rPr>
              <a:t>1980</a:t>
            </a: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gray">
          <a:xfrm rot="3419336">
            <a:off x="4916487" y="3021013"/>
            <a:ext cx="923925" cy="10033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179605" dir="487806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5242" name="Text Box 10"/>
          <p:cNvSpPr txBox="1">
            <a:spLocks noChangeArrowheads="1"/>
          </p:cNvSpPr>
          <p:nvPr/>
        </p:nvSpPr>
        <p:spPr bwMode="gray">
          <a:xfrm>
            <a:off x="4991100" y="3379788"/>
            <a:ext cx="738457" cy="389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algn="ctr" defTabSz="957263" eaLnBrk="0" hangingPunct="0"/>
            <a:r>
              <a:rPr lang="en-US" altLang="ko-KR" b="1" dirty="0">
                <a:solidFill>
                  <a:srgbClr val="FFFFFF"/>
                </a:solidFill>
                <a:ea typeface="굴림" charset="-127"/>
              </a:rPr>
              <a:t>1990</a:t>
            </a:r>
          </a:p>
        </p:txBody>
      </p:sp>
      <p:sp>
        <p:nvSpPr>
          <p:cNvPr id="95243" name="Text Box 11"/>
          <p:cNvSpPr txBox="1">
            <a:spLocks noChangeArrowheads="1"/>
          </p:cNvSpPr>
          <p:nvPr/>
        </p:nvSpPr>
        <p:spPr bwMode="gray">
          <a:xfrm>
            <a:off x="7340600" y="1919288"/>
            <a:ext cx="738457" cy="389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algn="ctr" defTabSz="957263" eaLnBrk="0" hangingPunct="0"/>
            <a:r>
              <a:rPr lang="en-US" altLang="ko-KR" b="1" dirty="0">
                <a:solidFill>
                  <a:srgbClr val="FFFFFF"/>
                </a:solidFill>
                <a:ea typeface="굴림" charset="-127"/>
              </a:rPr>
              <a:t>2010</a:t>
            </a:r>
          </a:p>
        </p:txBody>
      </p:sp>
      <p:sp>
        <p:nvSpPr>
          <p:cNvPr id="95244" name="Line 12"/>
          <p:cNvSpPr>
            <a:spLocks noChangeShapeType="1"/>
          </p:cNvSpPr>
          <p:nvPr/>
        </p:nvSpPr>
        <p:spPr bwMode="auto">
          <a:xfrm>
            <a:off x="2209800" y="3222625"/>
            <a:ext cx="762000" cy="1066800"/>
          </a:xfrm>
          <a:prstGeom prst="line">
            <a:avLst/>
          </a:prstGeom>
          <a:noFill/>
          <a:ln w="57150" cap="rnd">
            <a:solidFill>
              <a:srgbClr val="80808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5245" name="Line 13"/>
          <p:cNvSpPr>
            <a:spLocks noChangeShapeType="1"/>
          </p:cNvSpPr>
          <p:nvPr/>
        </p:nvSpPr>
        <p:spPr bwMode="auto">
          <a:xfrm flipV="1">
            <a:off x="3810000" y="3756025"/>
            <a:ext cx="1066800" cy="609600"/>
          </a:xfrm>
          <a:prstGeom prst="line">
            <a:avLst/>
          </a:prstGeom>
          <a:noFill/>
          <a:ln w="57150" cap="rnd">
            <a:solidFill>
              <a:srgbClr val="80808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5246" name="Line 14"/>
          <p:cNvSpPr>
            <a:spLocks noChangeShapeType="1"/>
          </p:cNvSpPr>
          <p:nvPr/>
        </p:nvSpPr>
        <p:spPr bwMode="auto">
          <a:xfrm flipV="1">
            <a:off x="5943600" y="2371725"/>
            <a:ext cx="1295400" cy="774700"/>
          </a:xfrm>
          <a:prstGeom prst="line">
            <a:avLst/>
          </a:prstGeom>
          <a:noFill/>
          <a:ln w="57150" cap="rnd">
            <a:solidFill>
              <a:srgbClr val="80808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5247" name="Text Box 15"/>
          <p:cNvSpPr txBox="1">
            <a:spLocks noChangeArrowheads="1"/>
          </p:cNvSpPr>
          <p:nvPr/>
        </p:nvSpPr>
        <p:spPr bwMode="auto">
          <a:xfrm>
            <a:off x="2514600" y="1806575"/>
            <a:ext cx="4114800" cy="5429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 algn="ctr" defTabSz="957263" eaLnBrk="0" hangingPunct="0"/>
            <a:r>
              <a:rPr lang="en-US" altLang="ko-KR" sz="29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History</a:t>
            </a:r>
          </a:p>
        </p:txBody>
      </p:sp>
      <p:sp>
        <p:nvSpPr>
          <p:cNvPr id="95248" name="Text Box 16"/>
          <p:cNvSpPr txBox="1">
            <a:spLocks noChangeArrowheads="1"/>
          </p:cNvSpPr>
          <p:nvPr/>
        </p:nvSpPr>
        <p:spPr bwMode="auto">
          <a:xfrm>
            <a:off x="2438400" y="5495925"/>
            <a:ext cx="1328361" cy="558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1500" b="1" dirty="0" err="1">
                <a:solidFill>
                  <a:srgbClr val="5F5F5F"/>
                </a:solidFill>
                <a:ea typeface="굴림" charset="-127"/>
              </a:rPr>
              <a:t>규조토방식</a:t>
            </a:r>
            <a:endParaRPr lang="en-US" altLang="ko-KR" sz="1500" b="1" dirty="0">
              <a:solidFill>
                <a:srgbClr val="5F5F5F"/>
              </a:solidFill>
              <a:ea typeface="굴림" charset="-127"/>
            </a:endParaRPr>
          </a:p>
          <a:p>
            <a:pPr defTabSz="957263" eaLnBrk="0" hangingPunct="0"/>
            <a:r>
              <a:rPr lang="ko-KR" altLang="en-US" sz="1500" b="1" dirty="0">
                <a:solidFill>
                  <a:srgbClr val="5F5F5F"/>
                </a:solidFill>
                <a:ea typeface="굴림" charset="-127"/>
              </a:rPr>
              <a:t>복합여과방식</a:t>
            </a:r>
            <a:endParaRPr lang="en-US" altLang="ko-KR" sz="1500" b="1" dirty="0">
              <a:solidFill>
                <a:srgbClr val="5F5F5F"/>
              </a:solidFill>
              <a:ea typeface="굴림" charset="-127"/>
            </a:endParaRPr>
          </a:p>
        </p:txBody>
      </p:sp>
      <p:sp>
        <p:nvSpPr>
          <p:cNvPr id="95249" name="Text Box 17"/>
          <p:cNvSpPr txBox="1">
            <a:spLocks noChangeArrowheads="1"/>
          </p:cNvSpPr>
          <p:nvPr/>
        </p:nvSpPr>
        <p:spPr bwMode="auto">
          <a:xfrm>
            <a:off x="4724400" y="4429125"/>
            <a:ext cx="1381260" cy="78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1500" b="1" dirty="0">
                <a:solidFill>
                  <a:srgbClr val="5F5F5F"/>
                </a:solidFill>
                <a:ea typeface="굴림" charset="-127"/>
              </a:rPr>
              <a:t>복합여과방식</a:t>
            </a:r>
            <a:r>
              <a:rPr lang="en-US" altLang="ko-KR" sz="1500" b="1" dirty="0">
                <a:solidFill>
                  <a:srgbClr val="5F5F5F"/>
                </a:solidFill>
                <a:ea typeface="굴림" charset="-127"/>
              </a:rPr>
              <a:t>.</a:t>
            </a:r>
          </a:p>
          <a:p>
            <a:pPr defTabSz="957263" eaLnBrk="0" hangingPunct="0"/>
            <a:r>
              <a:rPr lang="ko-KR" altLang="en-US" sz="1500" b="1" dirty="0">
                <a:solidFill>
                  <a:srgbClr val="5F5F5F"/>
                </a:solidFill>
                <a:ea typeface="굴림" charset="-127"/>
              </a:rPr>
              <a:t>활성여과방식</a:t>
            </a:r>
            <a:endParaRPr lang="en-US" altLang="ko-KR" sz="1500" b="1" dirty="0">
              <a:solidFill>
                <a:srgbClr val="5F5F5F"/>
              </a:solidFill>
              <a:ea typeface="굴림" charset="-127"/>
            </a:endParaRPr>
          </a:p>
          <a:p>
            <a:pPr defTabSz="957263" eaLnBrk="0" hangingPunct="0"/>
            <a:r>
              <a:rPr lang="ko-KR" altLang="en-US" sz="1500" b="1" dirty="0" err="1">
                <a:solidFill>
                  <a:srgbClr val="5F5F5F"/>
                </a:solidFill>
                <a:ea typeface="굴림" charset="-127"/>
              </a:rPr>
              <a:t>미오라이트</a:t>
            </a:r>
            <a:endParaRPr lang="en-US" altLang="ko-KR" sz="1500" b="1" dirty="0">
              <a:solidFill>
                <a:srgbClr val="5F5F5F"/>
              </a:solidFill>
              <a:ea typeface="굴림" charset="-127"/>
            </a:endParaRPr>
          </a:p>
        </p:txBody>
      </p:sp>
      <p:sp>
        <p:nvSpPr>
          <p:cNvPr id="95250" name="Text Box 18"/>
          <p:cNvSpPr txBox="1">
            <a:spLocks noChangeArrowheads="1"/>
          </p:cNvSpPr>
          <p:nvPr/>
        </p:nvSpPr>
        <p:spPr bwMode="auto">
          <a:xfrm>
            <a:off x="304800" y="3590925"/>
            <a:ext cx="1139206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1500" b="1" dirty="0" err="1">
                <a:solidFill>
                  <a:srgbClr val="5F5F5F"/>
                </a:solidFill>
                <a:ea typeface="굴림" charset="-127"/>
              </a:rPr>
              <a:t>규조토방식</a:t>
            </a:r>
            <a:endParaRPr lang="en-US" altLang="ko-KR" sz="1500" b="1" dirty="0">
              <a:solidFill>
                <a:srgbClr val="5F5F5F"/>
              </a:solidFill>
              <a:ea typeface="굴림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dirty="0">
                <a:ea typeface="굴림" charset="-127"/>
              </a:rPr>
              <a:t>살균시스템</a:t>
            </a:r>
            <a:endParaRPr lang="en-US" altLang="ko-KR" sz="1900" dirty="0">
              <a:ea typeface="굴림" charset="-127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3238500"/>
            <a:ext cx="9144000" cy="122238"/>
            <a:chOff x="0" y="1896"/>
            <a:chExt cx="5760" cy="120"/>
          </a:xfrm>
        </p:grpSpPr>
        <p:sp>
          <p:nvSpPr>
            <p:cNvPr id="81924" name="Rectangle 4"/>
            <p:cNvSpPr>
              <a:spLocks noChangeArrowheads="1"/>
            </p:cNvSpPr>
            <p:nvPr/>
          </p:nvSpPr>
          <p:spPr bwMode="gray">
            <a:xfrm>
              <a:off x="0" y="1896"/>
              <a:ext cx="5760" cy="4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808080">
                    <a:gamma/>
                    <a:tint val="15294"/>
                    <a:invGamma/>
                  </a:srgb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25" name="Rectangle 5"/>
            <p:cNvSpPr>
              <a:spLocks noChangeArrowheads="1"/>
            </p:cNvSpPr>
            <p:nvPr/>
          </p:nvSpPr>
          <p:spPr bwMode="gray">
            <a:xfrm>
              <a:off x="0" y="1942"/>
              <a:ext cx="5760" cy="74"/>
            </a:xfrm>
            <a:prstGeom prst="rect">
              <a:avLst/>
            </a:prstGeom>
            <a:gradFill rotWithShape="1">
              <a:gsLst>
                <a:gs pos="0">
                  <a:srgbClr val="5F5F5F">
                    <a:gamma/>
                    <a:tint val="30196"/>
                    <a:invGamma/>
                  </a:srgbClr>
                </a:gs>
                <a:gs pos="100000">
                  <a:srgbClr val="5F5F5F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 rot="3877067">
            <a:off x="4460082" y="4310856"/>
            <a:ext cx="2273300" cy="858837"/>
            <a:chOff x="2290" y="2725"/>
            <a:chExt cx="1832" cy="713"/>
          </a:xfrm>
        </p:grpSpPr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2290" y="3030"/>
              <a:ext cx="1832" cy="408"/>
              <a:chOff x="2290" y="3030"/>
              <a:chExt cx="1832" cy="408"/>
            </a:xfrm>
          </p:grpSpPr>
          <p:sp>
            <p:nvSpPr>
              <p:cNvPr id="81928" name="Freeform 8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60878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1929" name="Freeform 9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 flipV="1">
              <a:off x="2290" y="2725"/>
              <a:ext cx="1406" cy="313"/>
              <a:chOff x="2290" y="3030"/>
              <a:chExt cx="1832" cy="408"/>
            </a:xfrm>
          </p:grpSpPr>
          <p:sp>
            <p:nvSpPr>
              <p:cNvPr id="81931" name="Freeform 11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98B5B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1932" name="Freeform 12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4314825" y="2686050"/>
            <a:ext cx="1268413" cy="1308100"/>
            <a:chOff x="2789" y="1625"/>
            <a:chExt cx="907" cy="907"/>
          </a:xfrm>
        </p:grpSpPr>
        <p:sp>
          <p:nvSpPr>
            <p:cNvPr id="81934" name="Oval 14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tint val="0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35" name="Oval 15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83A6A7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36" name="Oval 16"/>
            <p:cNvSpPr>
              <a:spLocks noChangeArrowheads="1"/>
            </p:cNvSpPr>
            <p:nvPr/>
          </p:nvSpPr>
          <p:spPr bwMode="gray">
            <a:xfrm>
              <a:off x="2849" y="1684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54118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37" name="Oval 17"/>
            <p:cNvSpPr>
              <a:spLocks noChangeArrowheads="1"/>
            </p:cNvSpPr>
            <p:nvPr/>
          </p:nvSpPr>
          <p:spPr bwMode="gray">
            <a:xfrm>
              <a:off x="2849" y="1686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63529"/>
                    <a:invGamma/>
                  </a:srgbClr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38" name="Oval 18"/>
            <p:cNvSpPr>
              <a:spLocks noChangeArrowheads="1"/>
            </p:cNvSpPr>
            <p:nvPr/>
          </p:nvSpPr>
          <p:spPr bwMode="gray">
            <a:xfrm>
              <a:off x="2888" y="1724"/>
              <a:ext cx="709" cy="709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81940" name="Oval 20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81941" name="Oval 21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81942" name="Oval 22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81943" name="Oval 23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8" name="Group 24"/>
          <p:cNvGrpSpPr>
            <a:grpSpLocks/>
          </p:cNvGrpSpPr>
          <p:nvPr/>
        </p:nvGrpSpPr>
        <p:grpSpPr bwMode="auto">
          <a:xfrm rot="3877067">
            <a:off x="6426994" y="4377531"/>
            <a:ext cx="2273300" cy="858838"/>
            <a:chOff x="2290" y="2725"/>
            <a:chExt cx="1832" cy="713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2290" y="3030"/>
              <a:ext cx="1832" cy="408"/>
              <a:chOff x="2290" y="3030"/>
              <a:chExt cx="1832" cy="408"/>
            </a:xfrm>
          </p:grpSpPr>
          <p:sp>
            <p:nvSpPr>
              <p:cNvPr id="81946" name="Freeform 26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0066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1947" name="Freeform 27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0" name="Group 28"/>
            <p:cNvGrpSpPr>
              <a:grpSpLocks/>
            </p:cNvGrpSpPr>
            <p:nvPr/>
          </p:nvGrpSpPr>
          <p:grpSpPr bwMode="auto">
            <a:xfrm flipV="1">
              <a:off x="2290" y="2725"/>
              <a:ext cx="1406" cy="313"/>
              <a:chOff x="2290" y="3030"/>
              <a:chExt cx="1832" cy="408"/>
            </a:xfrm>
          </p:grpSpPr>
          <p:sp>
            <p:nvSpPr>
              <p:cNvPr id="81949" name="Freeform 29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6699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1950" name="Freeform 30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81951" name="Oval 31"/>
          <p:cNvSpPr>
            <a:spLocks noChangeArrowheads="1"/>
          </p:cNvSpPr>
          <p:nvPr/>
        </p:nvSpPr>
        <p:spPr bwMode="gray">
          <a:xfrm>
            <a:off x="6088063" y="2541588"/>
            <a:ext cx="1524000" cy="1568450"/>
          </a:xfrm>
          <a:prstGeom prst="ellipse">
            <a:avLst/>
          </a:prstGeom>
          <a:gradFill rotWithShape="1">
            <a:gsLst>
              <a:gs pos="0">
                <a:srgbClr val="3399FF">
                  <a:gamma/>
                  <a:tint val="0"/>
                  <a:invGamma/>
                </a:srgbClr>
              </a:gs>
              <a:gs pos="50000">
                <a:srgbClr val="3399FF"/>
              </a:gs>
              <a:gs pos="100000">
                <a:srgbClr val="3399FF">
                  <a:gamma/>
                  <a:tint val="0"/>
                  <a:invGamma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81952" name="Oval 32"/>
          <p:cNvSpPr>
            <a:spLocks noChangeArrowheads="1"/>
          </p:cNvSpPr>
          <p:nvPr/>
        </p:nvSpPr>
        <p:spPr bwMode="gray">
          <a:xfrm>
            <a:off x="6088063" y="2541588"/>
            <a:ext cx="1524000" cy="1568450"/>
          </a:xfrm>
          <a:prstGeom prst="ellipse">
            <a:avLst/>
          </a:prstGeom>
          <a:gradFill rotWithShape="1">
            <a:gsLst>
              <a:gs pos="0">
                <a:srgbClr val="3399FF">
                  <a:alpha val="32001"/>
                </a:srgbClr>
              </a:gs>
              <a:gs pos="100000">
                <a:srgbClr val="3399FF">
                  <a:gamma/>
                  <a:shade val="0"/>
                  <a:invGamma/>
                  <a:alpha val="89999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81953" name="Oval 33"/>
          <p:cNvSpPr>
            <a:spLocks noChangeArrowheads="1"/>
          </p:cNvSpPr>
          <p:nvPr/>
        </p:nvSpPr>
        <p:spPr bwMode="gray">
          <a:xfrm>
            <a:off x="6191250" y="2644775"/>
            <a:ext cx="1323975" cy="1362075"/>
          </a:xfrm>
          <a:prstGeom prst="ellipse">
            <a:avLst/>
          </a:prstGeom>
          <a:gradFill rotWithShape="1">
            <a:gsLst>
              <a:gs pos="0">
                <a:srgbClr val="3399FF">
                  <a:gamma/>
                  <a:shade val="54118"/>
                  <a:invGamma/>
                </a:srgbClr>
              </a:gs>
              <a:gs pos="50000">
                <a:srgbClr val="3399FF"/>
              </a:gs>
              <a:gs pos="100000">
                <a:srgbClr val="3399FF">
                  <a:gamma/>
                  <a:shade val="54118"/>
                  <a:invGamma/>
                </a:srgb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81954" name="Oval 34"/>
          <p:cNvSpPr>
            <a:spLocks noChangeArrowheads="1"/>
          </p:cNvSpPr>
          <p:nvPr/>
        </p:nvSpPr>
        <p:spPr bwMode="gray">
          <a:xfrm>
            <a:off x="6192838" y="2647950"/>
            <a:ext cx="1323975" cy="1362075"/>
          </a:xfrm>
          <a:prstGeom prst="ellipse">
            <a:avLst/>
          </a:prstGeom>
          <a:gradFill rotWithShape="1">
            <a:gsLst>
              <a:gs pos="0">
                <a:srgbClr val="3399FF">
                  <a:gamma/>
                  <a:shade val="63529"/>
                  <a:invGamma/>
                </a:srgbClr>
              </a:gs>
              <a:gs pos="100000">
                <a:srgbClr val="3399FF">
                  <a:alpha val="0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81955" name="Oval 35"/>
          <p:cNvSpPr>
            <a:spLocks noChangeArrowheads="1"/>
          </p:cNvSpPr>
          <p:nvPr/>
        </p:nvSpPr>
        <p:spPr bwMode="gray">
          <a:xfrm>
            <a:off x="6256338" y="2713038"/>
            <a:ext cx="1192212" cy="1225550"/>
          </a:xfrm>
          <a:prstGeom prst="ellipse">
            <a:avLst/>
          </a:prstGeom>
          <a:solidFill>
            <a:srgbClr val="000000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grpSp>
        <p:nvGrpSpPr>
          <p:cNvPr id="11" name="Group 36"/>
          <p:cNvGrpSpPr>
            <a:grpSpLocks/>
          </p:cNvGrpSpPr>
          <p:nvPr/>
        </p:nvGrpSpPr>
        <p:grpSpPr bwMode="auto">
          <a:xfrm>
            <a:off x="6275388" y="2732088"/>
            <a:ext cx="1155700" cy="1189037"/>
            <a:chOff x="4166" y="1706"/>
            <a:chExt cx="1252" cy="1252"/>
          </a:xfrm>
        </p:grpSpPr>
        <p:sp>
          <p:nvSpPr>
            <p:cNvPr id="81957" name="Oval 37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1958" name="Oval 38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1959" name="Oval 39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1960" name="Oval 40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grpSp>
        <p:nvGrpSpPr>
          <p:cNvPr id="12" name="Group 41"/>
          <p:cNvGrpSpPr>
            <a:grpSpLocks/>
          </p:cNvGrpSpPr>
          <p:nvPr/>
        </p:nvGrpSpPr>
        <p:grpSpPr bwMode="auto">
          <a:xfrm rot="3877067">
            <a:off x="2655094" y="4310856"/>
            <a:ext cx="2273300" cy="858838"/>
            <a:chOff x="2290" y="2725"/>
            <a:chExt cx="1832" cy="713"/>
          </a:xfrm>
        </p:grpSpPr>
        <p:grpSp>
          <p:nvGrpSpPr>
            <p:cNvPr id="13" name="Group 42"/>
            <p:cNvGrpSpPr>
              <a:grpSpLocks/>
            </p:cNvGrpSpPr>
            <p:nvPr/>
          </p:nvGrpSpPr>
          <p:grpSpPr bwMode="auto">
            <a:xfrm>
              <a:off x="2290" y="3030"/>
              <a:ext cx="1832" cy="408"/>
              <a:chOff x="2290" y="3030"/>
              <a:chExt cx="1832" cy="408"/>
            </a:xfrm>
          </p:grpSpPr>
          <p:sp>
            <p:nvSpPr>
              <p:cNvPr id="81963" name="Freeform 43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60878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1964" name="Freeform 44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4" name="Group 45"/>
            <p:cNvGrpSpPr>
              <a:grpSpLocks/>
            </p:cNvGrpSpPr>
            <p:nvPr/>
          </p:nvGrpSpPr>
          <p:grpSpPr bwMode="auto">
            <a:xfrm flipV="1">
              <a:off x="2290" y="2725"/>
              <a:ext cx="1406" cy="313"/>
              <a:chOff x="2290" y="3030"/>
              <a:chExt cx="1832" cy="408"/>
            </a:xfrm>
          </p:grpSpPr>
          <p:sp>
            <p:nvSpPr>
              <p:cNvPr id="81966" name="Freeform 46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98B5B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1967" name="Freeform 47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15" name="Group 48"/>
          <p:cNvGrpSpPr>
            <a:grpSpLocks/>
          </p:cNvGrpSpPr>
          <p:nvPr/>
        </p:nvGrpSpPr>
        <p:grpSpPr bwMode="auto">
          <a:xfrm>
            <a:off x="2508250" y="2686050"/>
            <a:ext cx="1270000" cy="1308100"/>
            <a:chOff x="2789" y="1625"/>
            <a:chExt cx="907" cy="907"/>
          </a:xfrm>
        </p:grpSpPr>
        <p:sp>
          <p:nvSpPr>
            <p:cNvPr id="81969" name="Oval 49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tint val="0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70" name="Oval 50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83A6A7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71" name="Oval 51"/>
            <p:cNvSpPr>
              <a:spLocks noChangeArrowheads="1"/>
            </p:cNvSpPr>
            <p:nvPr/>
          </p:nvSpPr>
          <p:spPr bwMode="gray">
            <a:xfrm>
              <a:off x="2849" y="1684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54118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72" name="Oval 52"/>
            <p:cNvSpPr>
              <a:spLocks noChangeArrowheads="1"/>
            </p:cNvSpPr>
            <p:nvPr/>
          </p:nvSpPr>
          <p:spPr bwMode="gray">
            <a:xfrm>
              <a:off x="2849" y="1686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63529"/>
                    <a:invGamma/>
                  </a:srgbClr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73" name="Oval 53"/>
            <p:cNvSpPr>
              <a:spLocks noChangeArrowheads="1"/>
            </p:cNvSpPr>
            <p:nvPr/>
          </p:nvSpPr>
          <p:spPr bwMode="gray">
            <a:xfrm>
              <a:off x="2888" y="1724"/>
              <a:ext cx="709" cy="709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16" name="Group 54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81975" name="Oval 55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81976" name="Oval 56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81977" name="Oval 57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81978" name="Oval 58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7" name="Group 59"/>
          <p:cNvGrpSpPr>
            <a:grpSpLocks/>
          </p:cNvGrpSpPr>
          <p:nvPr/>
        </p:nvGrpSpPr>
        <p:grpSpPr bwMode="auto">
          <a:xfrm rot="3877067">
            <a:off x="908844" y="4310856"/>
            <a:ext cx="2273300" cy="858838"/>
            <a:chOff x="2290" y="2725"/>
            <a:chExt cx="1832" cy="713"/>
          </a:xfrm>
        </p:grpSpPr>
        <p:grpSp>
          <p:nvGrpSpPr>
            <p:cNvPr id="18" name="Group 60"/>
            <p:cNvGrpSpPr>
              <a:grpSpLocks/>
            </p:cNvGrpSpPr>
            <p:nvPr/>
          </p:nvGrpSpPr>
          <p:grpSpPr bwMode="auto">
            <a:xfrm>
              <a:off x="2290" y="3030"/>
              <a:ext cx="1832" cy="408"/>
              <a:chOff x="2290" y="3030"/>
              <a:chExt cx="1832" cy="408"/>
            </a:xfrm>
          </p:grpSpPr>
          <p:sp>
            <p:nvSpPr>
              <p:cNvPr id="81981" name="Freeform 61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60878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1982" name="Freeform 62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9" name="Group 63"/>
            <p:cNvGrpSpPr>
              <a:grpSpLocks/>
            </p:cNvGrpSpPr>
            <p:nvPr/>
          </p:nvGrpSpPr>
          <p:grpSpPr bwMode="auto">
            <a:xfrm flipV="1">
              <a:off x="2290" y="2725"/>
              <a:ext cx="1406" cy="313"/>
              <a:chOff x="2290" y="3030"/>
              <a:chExt cx="1832" cy="408"/>
            </a:xfrm>
          </p:grpSpPr>
          <p:sp>
            <p:nvSpPr>
              <p:cNvPr id="81984" name="Freeform 64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98B5B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1985" name="Freeform 65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20" name="Group 66"/>
          <p:cNvGrpSpPr>
            <a:grpSpLocks/>
          </p:cNvGrpSpPr>
          <p:nvPr/>
        </p:nvGrpSpPr>
        <p:grpSpPr bwMode="auto">
          <a:xfrm>
            <a:off x="762000" y="2686050"/>
            <a:ext cx="1268413" cy="1308100"/>
            <a:chOff x="2789" y="1625"/>
            <a:chExt cx="907" cy="907"/>
          </a:xfrm>
        </p:grpSpPr>
        <p:sp>
          <p:nvSpPr>
            <p:cNvPr id="81987" name="Oval 67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tint val="0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88" name="Oval 68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83A6A7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89" name="Oval 69"/>
            <p:cNvSpPr>
              <a:spLocks noChangeArrowheads="1"/>
            </p:cNvSpPr>
            <p:nvPr/>
          </p:nvSpPr>
          <p:spPr bwMode="gray">
            <a:xfrm>
              <a:off x="2849" y="1684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54118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90" name="Oval 70"/>
            <p:cNvSpPr>
              <a:spLocks noChangeArrowheads="1"/>
            </p:cNvSpPr>
            <p:nvPr/>
          </p:nvSpPr>
          <p:spPr bwMode="gray">
            <a:xfrm>
              <a:off x="2849" y="1686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63529"/>
                    <a:invGamma/>
                  </a:srgbClr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991" name="Oval 71"/>
            <p:cNvSpPr>
              <a:spLocks noChangeArrowheads="1"/>
            </p:cNvSpPr>
            <p:nvPr/>
          </p:nvSpPr>
          <p:spPr bwMode="gray">
            <a:xfrm>
              <a:off x="2888" y="1724"/>
              <a:ext cx="709" cy="709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21" name="Group 72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81993" name="Oval 73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81994" name="Oval 74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81995" name="Oval 75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81996" name="Oval 76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81997" name="Text Box 77"/>
          <p:cNvSpPr txBox="1">
            <a:spLocks noChangeArrowheads="1"/>
          </p:cNvSpPr>
          <p:nvPr/>
        </p:nvSpPr>
        <p:spPr bwMode="gray">
          <a:xfrm rot="3925970">
            <a:off x="1182455" y="4524777"/>
            <a:ext cx="1251417" cy="419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2100" b="1" dirty="0">
                <a:solidFill>
                  <a:schemeClr val="bg1"/>
                </a:solidFill>
                <a:ea typeface="굴림" charset="-127"/>
              </a:rPr>
              <a:t>염소살균</a:t>
            </a:r>
            <a:endParaRPr lang="en-US" altLang="ko-KR" sz="21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81998" name="Text Box 78"/>
          <p:cNvSpPr txBox="1">
            <a:spLocks noChangeArrowheads="1"/>
          </p:cNvSpPr>
          <p:nvPr/>
        </p:nvSpPr>
        <p:spPr bwMode="gray">
          <a:xfrm rot="3925970">
            <a:off x="1623648" y="4251857"/>
            <a:ext cx="950052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1500" b="1" dirty="0">
                <a:ea typeface="굴림" charset="-127"/>
              </a:rPr>
              <a:t>염소살균</a:t>
            </a:r>
            <a:endParaRPr lang="en-US" altLang="ko-KR" sz="1500" b="1" dirty="0">
              <a:ea typeface="굴림" charset="-127"/>
            </a:endParaRPr>
          </a:p>
        </p:txBody>
      </p:sp>
      <p:sp>
        <p:nvSpPr>
          <p:cNvPr id="81999" name="Text Box 79"/>
          <p:cNvSpPr txBox="1">
            <a:spLocks noChangeArrowheads="1"/>
          </p:cNvSpPr>
          <p:nvPr/>
        </p:nvSpPr>
        <p:spPr bwMode="gray">
          <a:xfrm rot="3925970">
            <a:off x="2925530" y="4524777"/>
            <a:ext cx="1251417" cy="419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2100" b="1" dirty="0">
                <a:solidFill>
                  <a:schemeClr val="bg1"/>
                </a:solidFill>
                <a:ea typeface="굴림" charset="-127"/>
              </a:rPr>
              <a:t>오존살균</a:t>
            </a:r>
            <a:endParaRPr lang="en-US" altLang="ko-KR" sz="21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82000" name="Text Box 80"/>
          <p:cNvSpPr txBox="1">
            <a:spLocks noChangeArrowheads="1"/>
          </p:cNvSpPr>
          <p:nvPr/>
        </p:nvSpPr>
        <p:spPr bwMode="gray">
          <a:xfrm rot="3925970">
            <a:off x="3365136" y="4251857"/>
            <a:ext cx="950052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1500" b="1" dirty="0">
                <a:ea typeface="굴림" charset="-127"/>
              </a:rPr>
              <a:t>염소살균</a:t>
            </a:r>
            <a:endParaRPr lang="en-US" altLang="ko-KR" sz="1500" b="1" dirty="0">
              <a:ea typeface="굴림" charset="-127"/>
            </a:endParaRPr>
          </a:p>
        </p:txBody>
      </p:sp>
      <p:sp>
        <p:nvSpPr>
          <p:cNvPr id="82001" name="Text Box 81"/>
          <p:cNvSpPr txBox="1">
            <a:spLocks noChangeArrowheads="1"/>
          </p:cNvSpPr>
          <p:nvPr/>
        </p:nvSpPr>
        <p:spPr bwMode="gray">
          <a:xfrm rot="3925970">
            <a:off x="4434701" y="4524777"/>
            <a:ext cx="1855749" cy="419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2100" b="1" dirty="0">
                <a:solidFill>
                  <a:schemeClr val="bg1"/>
                </a:solidFill>
                <a:ea typeface="굴림" charset="-127"/>
              </a:rPr>
              <a:t>오존</a:t>
            </a:r>
            <a:r>
              <a:rPr lang="en-US" altLang="ko-KR" sz="2100" b="1" dirty="0">
                <a:solidFill>
                  <a:schemeClr val="bg1"/>
                </a:solidFill>
                <a:ea typeface="굴림" charset="-127"/>
              </a:rPr>
              <a:t>.</a:t>
            </a:r>
            <a:r>
              <a:rPr lang="ko-KR" altLang="en-US" sz="2100" b="1" dirty="0">
                <a:solidFill>
                  <a:schemeClr val="bg1"/>
                </a:solidFill>
                <a:ea typeface="굴림" charset="-127"/>
              </a:rPr>
              <a:t>전해살균</a:t>
            </a:r>
            <a:endParaRPr lang="en-US" altLang="ko-KR" sz="21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82002" name="Text Box 82"/>
          <p:cNvSpPr txBox="1">
            <a:spLocks noChangeArrowheads="1"/>
          </p:cNvSpPr>
          <p:nvPr/>
        </p:nvSpPr>
        <p:spPr bwMode="gray">
          <a:xfrm rot="3925970">
            <a:off x="5179648" y="4251857"/>
            <a:ext cx="950052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1500" b="1" dirty="0">
                <a:ea typeface="굴림" charset="-127"/>
              </a:rPr>
              <a:t>염소살균</a:t>
            </a:r>
            <a:endParaRPr lang="en-US" altLang="ko-KR" sz="1500" b="1" dirty="0">
              <a:ea typeface="굴림" charset="-127"/>
            </a:endParaRPr>
          </a:p>
        </p:txBody>
      </p:sp>
      <p:sp>
        <p:nvSpPr>
          <p:cNvPr id="82003" name="Text Box 83"/>
          <p:cNvSpPr txBox="1">
            <a:spLocks noChangeArrowheads="1"/>
          </p:cNvSpPr>
          <p:nvPr/>
        </p:nvSpPr>
        <p:spPr bwMode="gray">
          <a:xfrm rot="3925970">
            <a:off x="6387326" y="4667652"/>
            <a:ext cx="1855749" cy="419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2100" b="1" dirty="0">
                <a:solidFill>
                  <a:schemeClr val="bg1"/>
                </a:solidFill>
                <a:ea typeface="굴림" charset="-127"/>
              </a:rPr>
              <a:t>전해살균</a:t>
            </a:r>
            <a:r>
              <a:rPr lang="en-US" altLang="ko-KR" sz="2100" b="1" dirty="0">
                <a:solidFill>
                  <a:schemeClr val="bg1"/>
                </a:solidFill>
                <a:ea typeface="굴림" charset="-127"/>
              </a:rPr>
              <a:t>.</a:t>
            </a:r>
            <a:r>
              <a:rPr lang="ko-KR" altLang="en-US" sz="2100" b="1" dirty="0">
                <a:solidFill>
                  <a:schemeClr val="bg1"/>
                </a:solidFill>
                <a:ea typeface="굴림" charset="-127"/>
              </a:rPr>
              <a:t>오존</a:t>
            </a:r>
            <a:endParaRPr lang="en-US" altLang="ko-KR" sz="21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82004" name="Text Box 84"/>
          <p:cNvSpPr txBox="1">
            <a:spLocks noChangeArrowheads="1"/>
          </p:cNvSpPr>
          <p:nvPr/>
        </p:nvSpPr>
        <p:spPr bwMode="gray">
          <a:xfrm rot="3925970">
            <a:off x="7129098" y="4394732"/>
            <a:ext cx="950052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1500" b="1" dirty="0">
                <a:ea typeface="굴림" charset="-127"/>
              </a:rPr>
              <a:t>염소살균</a:t>
            </a:r>
            <a:endParaRPr lang="en-US" altLang="ko-KR" sz="1500" b="1" dirty="0">
              <a:ea typeface="굴림" charset="-127"/>
            </a:endParaRPr>
          </a:p>
        </p:txBody>
      </p:sp>
      <p:grpSp>
        <p:nvGrpSpPr>
          <p:cNvPr id="22" name="Group 85"/>
          <p:cNvGrpSpPr>
            <a:grpSpLocks/>
          </p:cNvGrpSpPr>
          <p:nvPr/>
        </p:nvGrpSpPr>
        <p:grpSpPr bwMode="auto">
          <a:xfrm>
            <a:off x="1069975" y="1828802"/>
            <a:ext cx="6207125" cy="428626"/>
            <a:chOff x="967" y="1152"/>
            <a:chExt cx="3910" cy="270"/>
          </a:xfrm>
        </p:grpSpPr>
        <p:sp>
          <p:nvSpPr>
            <p:cNvPr id="82006" name="Text Box 86"/>
            <p:cNvSpPr txBox="1">
              <a:spLocks noChangeArrowheads="1"/>
            </p:cNvSpPr>
            <p:nvPr/>
          </p:nvSpPr>
          <p:spPr bwMode="gray">
            <a:xfrm>
              <a:off x="967" y="1177"/>
              <a:ext cx="514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defTabSz="957263" eaLnBrk="0" hangingPunct="0"/>
              <a:r>
                <a:rPr lang="en-US" altLang="ko-KR" dirty="0">
                  <a:solidFill>
                    <a:schemeClr val="tx2"/>
                  </a:solidFill>
                  <a:latin typeface="Verdana" pitchFamily="34" charset="0"/>
                  <a:ea typeface="굴림" charset="-127"/>
                </a:rPr>
                <a:t>1960</a:t>
              </a:r>
            </a:p>
          </p:txBody>
        </p:sp>
        <p:sp>
          <p:nvSpPr>
            <p:cNvPr id="82007" name="Text Box 87"/>
            <p:cNvSpPr txBox="1">
              <a:spLocks noChangeArrowheads="1"/>
            </p:cNvSpPr>
            <p:nvPr/>
          </p:nvSpPr>
          <p:spPr bwMode="gray">
            <a:xfrm>
              <a:off x="2072" y="1177"/>
              <a:ext cx="514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defTabSz="957263" eaLnBrk="0" hangingPunct="0"/>
              <a:r>
                <a:rPr lang="en-US" altLang="ko-KR" dirty="0">
                  <a:solidFill>
                    <a:schemeClr val="tx2"/>
                  </a:solidFill>
                  <a:latin typeface="Verdana" pitchFamily="34" charset="0"/>
                  <a:ea typeface="굴림" charset="-127"/>
                </a:rPr>
                <a:t>1980</a:t>
              </a:r>
            </a:p>
          </p:txBody>
        </p:sp>
        <p:sp>
          <p:nvSpPr>
            <p:cNvPr id="82008" name="Text Box 88"/>
            <p:cNvSpPr txBox="1">
              <a:spLocks noChangeArrowheads="1"/>
            </p:cNvSpPr>
            <p:nvPr/>
          </p:nvSpPr>
          <p:spPr bwMode="gray">
            <a:xfrm>
              <a:off x="3172" y="1177"/>
              <a:ext cx="514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defTabSz="957263" eaLnBrk="0" hangingPunct="0"/>
              <a:r>
                <a:rPr lang="en-US" altLang="ko-KR" dirty="0">
                  <a:solidFill>
                    <a:schemeClr val="tx2"/>
                  </a:solidFill>
                  <a:latin typeface="Verdana" pitchFamily="34" charset="0"/>
                  <a:ea typeface="굴림" charset="-127"/>
                </a:rPr>
                <a:t>1990</a:t>
              </a:r>
            </a:p>
          </p:txBody>
        </p:sp>
        <p:sp>
          <p:nvSpPr>
            <p:cNvPr id="82009" name="Text Box 89"/>
            <p:cNvSpPr txBox="1">
              <a:spLocks noChangeArrowheads="1"/>
            </p:cNvSpPr>
            <p:nvPr/>
          </p:nvSpPr>
          <p:spPr bwMode="gray">
            <a:xfrm>
              <a:off x="4275" y="1152"/>
              <a:ext cx="60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defTabSz="957263" eaLnBrk="0" hangingPunct="0"/>
              <a:r>
                <a:rPr lang="en-US" altLang="ko-KR" sz="2100" b="1" dirty="0">
                  <a:solidFill>
                    <a:schemeClr val="tx2"/>
                  </a:solidFill>
                  <a:latin typeface="Verdana" pitchFamily="34" charset="0"/>
                  <a:ea typeface="굴림" charset="-127"/>
                </a:rPr>
                <a:t>2010</a:t>
              </a:r>
            </a:p>
          </p:txBody>
        </p:sp>
        <p:cxnSp>
          <p:nvCxnSpPr>
            <p:cNvPr id="82010" name="AutoShape 90"/>
            <p:cNvCxnSpPr>
              <a:cxnSpLocks noChangeShapeType="1"/>
              <a:stCxn id="82006" idx="3"/>
              <a:endCxn id="82007" idx="1"/>
            </p:cNvCxnSpPr>
            <p:nvPr/>
          </p:nvCxnSpPr>
          <p:spPr bwMode="gray">
            <a:xfrm>
              <a:off x="1481" y="1300"/>
              <a:ext cx="591" cy="1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2011" name="AutoShape 91"/>
            <p:cNvCxnSpPr>
              <a:cxnSpLocks noChangeShapeType="1"/>
              <a:stCxn id="82007" idx="3"/>
              <a:endCxn id="82008" idx="1"/>
            </p:cNvCxnSpPr>
            <p:nvPr/>
          </p:nvCxnSpPr>
          <p:spPr bwMode="gray">
            <a:xfrm>
              <a:off x="2586" y="1300"/>
              <a:ext cx="586" cy="1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2012" name="AutoShape 92"/>
            <p:cNvCxnSpPr>
              <a:cxnSpLocks noChangeShapeType="1"/>
            </p:cNvCxnSpPr>
            <p:nvPr/>
          </p:nvCxnSpPr>
          <p:spPr bwMode="gray">
            <a:xfrm>
              <a:off x="3656" y="1296"/>
              <a:ext cx="616" cy="0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142852"/>
            <a:ext cx="7392988" cy="563563"/>
          </a:xfrm>
        </p:spPr>
        <p:txBody>
          <a:bodyPr/>
          <a:lstStyle/>
          <a:p>
            <a:r>
              <a:rPr lang="ko-KR" altLang="en-US" dirty="0">
                <a:solidFill>
                  <a:srgbClr val="FFC000"/>
                </a:solidFill>
                <a:ea typeface="굴림" charset="-127"/>
              </a:rPr>
              <a:t>현 황</a:t>
            </a:r>
            <a:endParaRPr lang="en-US" altLang="ko-KR" dirty="0">
              <a:solidFill>
                <a:srgbClr val="FFC000"/>
              </a:solidFill>
              <a:ea typeface="굴림" charset="-127"/>
            </a:endParaRPr>
          </a:p>
        </p:txBody>
      </p:sp>
      <p:grpSp>
        <p:nvGrpSpPr>
          <p:cNvPr id="89176" name="Group 88"/>
          <p:cNvGrpSpPr>
            <a:grpSpLocks/>
          </p:cNvGrpSpPr>
          <p:nvPr/>
        </p:nvGrpSpPr>
        <p:grpSpPr bwMode="auto">
          <a:xfrm>
            <a:off x="1958975" y="1905000"/>
            <a:ext cx="5172075" cy="739775"/>
            <a:chOff x="1728" y="1680"/>
            <a:chExt cx="4560" cy="653"/>
          </a:xfrm>
        </p:grpSpPr>
        <p:sp>
          <p:nvSpPr>
            <p:cNvPr id="89150" name="AutoShape 62"/>
            <p:cNvSpPr>
              <a:spLocks noChangeArrowheads="1"/>
            </p:cNvSpPr>
            <p:nvPr/>
          </p:nvSpPr>
          <p:spPr bwMode="gray">
            <a:xfrm>
              <a:off x="2096" y="1793"/>
              <a:ext cx="4192" cy="436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151" name="AutoShape 63"/>
            <p:cNvSpPr>
              <a:spLocks noChangeArrowheads="1"/>
            </p:cNvSpPr>
            <p:nvPr/>
          </p:nvSpPr>
          <p:spPr bwMode="gray">
            <a:xfrm>
              <a:off x="1728" y="1680"/>
              <a:ext cx="662" cy="653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152" name="Text Box 64"/>
            <p:cNvSpPr txBox="1">
              <a:spLocks noChangeArrowheads="1"/>
            </p:cNvSpPr>
            <p:nvPr/>
          </p:nvSpPr>
          <p:spPr bwMode="gray">
            <a:xfrm>
              <a:off x="2316" y="1846"/>
              <a:ext cx="3310" cy="30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68415" tIns="34208" rIns="68415" bIns="34208">
              <a:spAutoFit/>
            </a:bodyPr>
            <a:lstStyle/>
            <a:p>
              <a:pPr algn="ctr" defTabSz="684213" eaLnBrk="0" hangingPunct="0"/>
              <a:r>
                <a:rPr lang="ko-KR" altLang="en-US" sz="1800" b="1" dirty="0">
                  <a:solidFill>
                    <a:schemeClr val="bg1"/>
                  </a:solidFill>
                  <a:ea typeface="굴림" charset="-127"/>
                </a:rPr>
                <a:t>활성여과방식</a:t>
              </a:r>
              <a:endParaRPr lang="en-US" altLang="ko-KR" sz="1800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89153" name="Text Box 65"/>
            <p:cNvSpPr txBox="1">
              <a:spLocks noChangeArrowheads="1"/>
            </p:cNvSpPr>
            <p:nvPr/>
          </p:nvSpPr>
          <p:spPr bwMode="gray">
            <a:xfrm>
              <a:off x="1919" y="1824"/>
              <a:ext cx="258" cy="3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68415" tIns="34208" rIns="68415" bIns="34208">
              <a:spAutoFit/>
            </a:bodyPr>
            <a:lstStyle/>
            <a:p>
              <a:pPr algn="ctr" defTabSz="684213" eaLnBrk="0" hangingPunct="0"/>
              <a:r>
                <a:rPr lang="en-US" altLang="ko-KR" sz="2400" dirty="0">
                  <a:solidFill>
                    <a:schemeClr val="bg1"/>
                  </a:solidFill>
                  <a:ea typeface="굴림" charset="-127"/>
                </a:rPr>
                <a:t>1</a:t>
              </a:r>
            </a:p>
          </p:txBody>
        </p:sp>
      </p:grpSp>
      <p:grpSp>
        <p:nvGrpSpPr>
          <p:cNvPr id="89175" name="Group 87"/>
          <p:cNvGrpSpPr>
            <a:grpSpLocks/>
          </p:cNvGrpSpPr>
          <p:nvPr/>
        </p:nvGrpSpPr>
        <p:grpSpPr bwMode="auto">
          <a:xfrm>
            <a:off x="1958975" y="2809875"/>
            <a:ext cx="5172075" cy="739775"/>
            <a:chOff x="1728" y="2478"/>
            <a:chExt cx="4560" cy="653"/>
          </a:xfrm>
        </p:grpSpPr>
        <p:sp>
          <p:nvSpPr>
            <p:cNvPr id="89155" name="AutoShape 67"/>
            <p:cNvSpPr>
              <a:spLocks noChangeArrowheads="1"/>
            </p:cNvSpPr>
            <p:nvPr/>
          </p:nvSpPr>
          <p:spPr bwMode="gray">
            <a:xfrm>
              <a:off x="2096" y="2591"/>
              <a:ext cx="4192" cy="43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156" name="AutoShape 68"/>
            <p:cNvSpPr>
              <a:spLocks noChangeArrowheads="1"/>
            </p:cNvSpPr>
            <p:nvPr/>
          </p:nvSpPr>
          <p:spPr bwMode="gray">
            <a:xfrm>
              <a:off x="1728" y="2478"/>
              <a:ext cx="662" cy="653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157" name="Text Box 69"/>
            <p:cNvSpPr txBox="1">
              <a:spLocks noChangeArrowheads="1"/>
            </p:cNvSpPr>
            <p:nvPr/>
          </p:nvSpPr>
          <p:spPr bwMode="gray">
            <a:xfrm>
              <a:off x="2316" y="2644"/>
              <a:ext cx="3310" cy="30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68415" tIns="34208" rIns="68415" bIns="34208">
              <a:spAutoFit/>
            </a:bodyPr>
            <a:lstStyle/>
            <a:p>
              <a:pPr algn="ctr" defTabSz="684213" eaLnBrk="0" hangingPunct="0"/>
              <a:r>
                <a:rPr lang="ko-KR" altLang="en-US" sz="1800" b="1" dirty="0">
                  <a:solidFill>
                    <a:schemeClr val="bg1"/>
                  </a:solidFill>
                  <a:ea typeface="굴림" charset="-127"/>
                </a:rPr>
                <a:t>복합여과방식</a:t>
              </a:r>
              <a:endParaRPr lang="en-US" altLang="ko-KR" sz="1800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89170" name="Text Box 82"/>
            <p:cNvSpPr txBox="1">
              <a:spLocks noChangeArrowheads="1"/>
            </p:cNvSpPr>
            <p:nvPr/>
          </p:nvSpPr>
          <p:spPr bwMode="gray">
            <a:xfrm>
              <a:off x="1920" y="2620"/>
              <a:ext cx="258" cy="3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68415" tIns="34208" rIns="68415" bIns="34208">
              <a:spAutoFit/>
            </a:bodyPr>
            <a:lstStyle/>
            <a:p>
              <a:pPr algn="ctr" defTabSz="684213" eaLnBrk="0" hangingPunct="0"/>
              <a:r>
                <a:rPr lang="en-US" altLang="ko-KR" sz="2400" dirty="0">
                  <a:solidFill>
                    <a:schemeClr val="bg1"/>
                  </a:solidFill>
                  <a:ea typeface="굴림" charset="-127"/>
                </a:rPr>
                <a:t>2</a:t>
              </a:r>
            </a:p>
          </p:txBody>
        </p:sp>
      </p:grpSp>
      <p:grpSp>
        <p:nvGrpSpPr>
          <p:cNvPr id="89174" name="Group 86"/>
          <p:cNvGrpSpPr>
            <a:grpSpLocks/>
          </p:cNvGrpSpPr>
          <p:nvPr/>
        </p:nvGrpSpPr>
        <p:grpSpPr bwMode="auto">
          <a:xfrm>
            <a:off x="1958975" y="3714750"/>
            <a:ext cx="5172075" cy="739775"/>
            <a:chOff x="1728" y="3276"/>
            <a:chExt cx="4560" cy="653"/>
          </a:xfrm>
        </p:grpSpPr>
        <p:sp>
          <p:nvSpPr>
            <p:cNvPr id="89160" name="AutoShape 72"/>
            <p:cNvSpPr>
              <a:spLocks noChangeArrowheads="1"/>
            </p:cNvSpPr>
            <p:nvPr/>
          </p:nvSpPr>
          <p:spPr bwMode="gray">
            <a:xfrm>
              <a:off x="2096" y="3389"/>
              <a:ext cx="4192" cy="436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161" name="AutoShape 73"/>
            <p:cNvSpPr>
              <a:spLocks noChangeArrowheads="1"/>
            </p:cNvSpPr>
            <p:nvPr/>
          </p:nvSpPr>
          <p:spPr bwMode="gray">
            <a:xfrm>
              <a:off x="1728" y="3276"/>
              <a:ext cx="662" cy="653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162" name="Text Box 74"/>
            <p:cNvSpPr txBox="1">
              <a:spLocks noChangeArrowheads="1"/>
            </p:cNvSpPr>
            <p:nvPr/>
          </p:nvSpPr>
          <p:spPr bwMode="gray">
            <a:xfrm>
              <a:off x="2316" y="3442"/>
              <a:ext cx="3310" cy="30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68415" tIns="34208" rIns="68415" bIns="34208">
              <a:spAutoFit/>
            </a:bodyPr>
            <a:lstStyle/>
            <a:p>
              <a:pPr algn="ctr" defTabSz="684213" eaLnBrk="0" hangingPunct="0"/>
              <a:r>
                <a:rPr lang="ko-KR" altLang="en-US" sz="1800" b="1" dirty="0" err="1">
                  <a:solidFill>
                    <a:schemeClr val="bg1"/>
                  </a:solidFill>
                  <a:ea typeface="굴림" charset="-127"/>
                </a:rPr>
                <a:t>규조토여과방식</a:t>
              </a:r>
              <a:endParaRPr lang="en-US" altLang="ko-KR" sz="1800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89171" name="Text Box 83"/>
            <p:cNvSpPr txBox="1">
              <a:spLocks noChangeArrowheads="1"/>
            </p:cNvSpPr>
            <p:nvPr/>
          </p:nvSpPr>
          <p:spPr bwMode="gray">
            <a:xfrm>
              <a:off x="1920" y="3408"/>
              <a:ext cx="258" cy="3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68415" tIns="34208" rIns="68415" bIns="34208">
              <a:spAutoFit/>
            </a:bodyPr>
            <a:lstStyle/>
            <a:p>
              <a:pPr algn="ctr" defTabSz="684213" eaLnBrk="0" hangingPunct="0"/>
              <a:r>
                <a:rPr lang="en-US" altLang="ko-KR" sz="2400">
                  <a:solidFill>
                    <a:schemeClr val="bg1"/>
                  </a:solidFill>
                  <a:ea typeface="굴림" charset="-127"/>
                </a:rPr>
                <a:t>3</a:t>
              </a:r>
            </a:p>
          </p:txBody>
        </p:sp>
      </p:grpSp>
      <p:grpSp>
        <p:nvGrpSpPr>
          <p:cNvPr id="89173" name="Group 85"/>
          <p:cNvGrpSpPr>
            <a:grpSpLocks/>
          </p:cNvGrpSpPr>
          <p:nvPr/>
        </p:nvGrpSpPr>
        <p:grpSpPr bwMode="auto">
          <a:xfrm>
            <a:off x="1958975" y="4702175"/>
            <a:ext cx="5172075" cy="741363"/>
            <a:chOff x="1728" y="4147"/>
            <a:chExt cx="4560" cy="653"/>
          </a:xfrm>
        </p:grpSpPr>
        <p:sp>
          <p:nvSpPr>
            <p:cNvPr id="89165" name="AutoShape 77"/>
            <p:cNvSpPr>
              <a:spLocks noChangeArrowheads="1"/>
            </p:cNvSpPr>
            <p:nvPr/>
          </p:nvSpPr>
          <p:spPr bwMode="gray">
            <a:xfrm>
              <a:off x="2096" y="4260"/>
              <a:ext cx="4192" cy="436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166" name="AutoShape 78"/>
            <p:cNvSpPr>
              <a:spLocks noChangeArrowheads="1"/>
            </p:cNvSpPr>
            <p:nvPr/>
          </p:nvSpPr>
          <p:spPr bwMode="gray">
            <a:xfrm>
              <a:off x="1728" y="4147"/>
              <a:ext cx="662" cy="653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167" name="Text Box 79"/>
            <p:cNvSpPr txBox="1">
              <a:spLocks noChangeArrowheads="1"/>
            </p:cNvSpPr>
            <p:nvPr/>
          </p:nvSpPr>
          <p:spPr bwMode="gray">
            <a:xfrm>
              <a:off x="2316" y="4313"/>
              <a:ext cx="3310" cy="30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68415" tIns="34208" rIns="68415" bIns="34208">
              <a:spAutoFit/>
            </a:bodyPr>
            <a:lstStyle/>
            <a:p>
              <a:pPr algn="ctr" defTabSz="684213" eaLnBrk="0" hangingPunct="0"/>
              <a:r>
                <a:rPr lang="ko-KR" altLang="en-US" sz="1800" b="1" dirty="0" err="1">
                  <a:solidFill>
                    <a:schemeClr val="bg1"/>
                  </a:solidFill>
                  <a:ea typeface="굴림" charset="-127"/>
                </a:rPr>
                <a:t>미오라이트여과방식</a:t>
              </a:r>
              <a:endParaRPr lang="en-US" altLang="ko-KR" sz="1800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89172" name="Text Box 84"/>
            <p:cNvSpPr txBox="1">
              <a:spLocks noChangeArrowheads="1"/>
            </p:cNvSpPr>
            <p:nvPr/>
          </p:nvSpPr>
          <p:spPr bwMode="gray">
            <a:xfrm>
              <a:off x="1920" y="4272"/>
              <a:ext cx="258" cy="3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68415" tIns="34208" rIns="68415" bIns="34208">
              <a:spAutoFit/>
            </a:bodyPr>
            <a:lstStyle/>
            <a:p>
              <a:pPr algn="ctr" defTabSz="684213" eaLnBrk="0" hangingPunct="0"/>
              <a:r>
                <a:rPr lang="en-US" altLang="ko-KR" sz="2400">
                  <a:solidFill>
                    <a:schemeClr val="bg1"/>
                  </a:solidFill>
                  <a:ea typeface="굴림" charset="-127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62100" y="2122488"/>
            <a:ext cx="6330950" cy="3711575"/>
            <a:chOff x="864" y="1310"/>
            <a:chExt cx="3987" cy="2338"/>
          </a:xfrm>
        </p:grpSpPr>
        <p:sp>
          <p:nvSpPr>
            <p:cNvPr id="99331" name="Oval 3"/>
            <p:cNvSpPr>
              <a:spLocks noChangeArrowheads="1"/>
            </p:cNvSpPr>
            <p:nvPr/>
          </p:nvSpPr>
          <p:spPr bwMode="gray">
            <a:xfrm>
              <a:off x="1347" y="2813"/>
              <a:ext cx="3504" cy="835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EEEDFD"/>
                </a:gs>
              </a:gsLst>
              <a:lin ang="2700000" scaled="1"/>
            </a:gradFill>
            <a:ln w="3175">
              <a:noFill/>
              <a:round/>
              <a:headEnd/>
              <a:tailEnd type="none" w="sm" len="sm"/>
            </a:ln>
            <a:effectLst/>
          </p:spPr>
          <p:txBody>
            <a:bodyPr vert="eaVert" wrap="none" lIns="92075" tIns="46038" rIns="92075" bIns="46038" anchor="ctr"/>
            <a:lstStyle/>
            <a:p>
              <a:endParaRPr lang="ko-KR" altLang="en-US"/>
            </a:p>
          </p:txBody>
        </p:sp>
        <p:sp>
          <p:nvSpPr>
            <p:cNvPr id="99332" name="Oval 4"/>
            <p:cNvSpPr>
              <a:spLocks noChangeArrowheads="1"/>
            </p:cNvSpPr>
            <p:nvPr/>
          </p:nvSpPr>
          <p:spPr bwMode="gray">
            <a:xfrm rot="-998297">
              <a:off x="890" y="1482"/>
              <a:ext cx="3630" cy="1900"/>
            </a:xfrm>
            <a:prstGeom prst="ellipse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808080">
                    <a:gamma/>
                    <a:tint val="63529"/>
                    <a:invGamma/>
                  </a:srgbClr>
                </a:gs>
                <a:gs pos="100000">
                  <a:srgbClr val="808080"/>
                </a:gs>
              </a:gsLst>
              <a:lin ang="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33" name="Oval 5"/>
            <p:cNvSpPr>
              <a:spLocks noChangeArrowheads="1"/>
            </p:cNvSpPr>
            <p:nvPr/>
          </p:nvSpPr>
          <p:spPr bwMode="gray">
            <a:xfrm rot="-998297">
              <a:off x="926" y="1380"/>
              <a:ext cx="3504" cy="1841"/>
            </a:xfrm>
            <a:prstGeom prst="ellipse">
              <a:avLst/>
            </a:prstGeom>
            <a:gradFill rotWithShape="1">
              <a:gsLst>
                <a:gs pos="0">
                  <a:srgbClr val="2791BB"/>
                </a:gs>
                <a:gs pos="100000">
                  <a:srgbClr val="2791BB">
                    <a:gamma/>
                    <a:shade val="0"/>
                    <a:invGamma/>
                  </a:srgbClr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34" name="Arc 6"/>
            <p:cNvSpPr>
              <a:spLocks/>
            </p:cNvSpPr>
            <p:nvPr/>
          </p:nvSpPr>
          <p:spPr bwMode="gray">
            <a:xfrm rot="-998297">
              <a:off x="2599" y="1310"/>
              <a:ext cx="1795" cy="1239"/>
            </a:xfrm>
            <a:custGeom>
              <a:avLst/>
              <a:gdLst>
                <a:gd name="G0" fmla="+- 0 0 0"/>
                <a:gd name="G1" fmla="+- 17105 0 0"/>
                <a:gd name="G2" fmla="+- 21600 0 0"/>
                <a:gd name="T0" fmla="*/ 13190 w 21600"/>
                <a:gd name="T1" fmla="*/ 0 h 29046"/>
                <a:gd name="T2" fmla="*/ 17999 w 21600"/>
                <a:gd name="T3" fmla="*/ 29046 h 29046"/>
                <a:gd name="T4" fmla="*/ 0 w 21600"/>
                <a:gd name="T5" fmla="*/ 17105 h 29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9046" fill="none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</a:path>
                <a:path w="21600" h="29046" stroke="0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  <a:lnTo>
                    <a:pt x="0" y="17105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3529"/>
                    <a:invGamma/>
                  </a:schemeClr>
                </a:gs>
              </a:gsLst>
              <a:lin ang="54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35" name="Arc 7"/>
            <p:cNvSpPr>
              <a:spLocks/>
            </p:cNvSpPr>
            <p:nvPr/>
          </p:nvSpPr>
          <p:spPr bwMode="gray">
            <a:xfrm rot="20601703" flipH="1">
              <a:off x="1080" y="2491"/>
              <a:ext cx="2067" cy="930"/>
            </a:xfrm>
            <a:custGeom>
              <a:avLst/>
              <a:gdLst>
                <a:gd name="G0" fmla="+- 3659 0 0"/>
                <a:gd name="G1" fmla="+- 0 0 0"/>
                <a:gd name="G2" fmla="+- 21600 0 0"/>
                <a:gd name="T0" fmla="*/ 25114 w 25114"/>
                <a:gd name="T1" fmla="*/ 2497 h 21600"/>
                <a:gd name="T2" fmla="*/ 0 w 25114"/>
                <a:gd name="T3" fmla="*/ 21288 h 21600"/>
                <a:gd name="T4" fmla="*/ 3659 w 251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114" h="21600" fill="none" extrusionOk="0">
                  <a:moveTo>
                    <a:pt x="25114" y="2497"/>
                  </a:moveTo>
                  <a:cubicBezTo>
                    <a:pt x="23846" y="13386"/>
                    <a:pt x="14622" y="21599"/>
                    <a:pt x="3659" y="21600"/>
                  </a:cubicBezTo>
                  <a:cubicBezTo>
                    <a:pt x="2432" y="21600"/>
                    <a:pt x="1208" y="21495"/>
                    <a:pt x="0" y="21287"/>
                  </a:cubicBezTo>
                </a:path>
                <a:path w="25114" h="21600" stroke="0" extrusionOk="0">
                  <a:moveTo>
                    <a:pt x="25114" y="2497"/>
                  </a:moveTo>
                  <a:cubicBezTo>
                    <a:pt x="23846" y="13386"/>
                    <a:pt x="14622" y="21599"/>
                    <a:pt x="3659" y="21600"/>
                  </a:cubicBezTo>
                  <a:cubicBezTo>
                    <a:pt x="2432" y="21600"/>
                    <a:pt x="1208" y="21495"/>
                    <a:pt x="0" y="21287"/>
                  </a:cubicBezTo>
                  <a:lnTo>
                    <a:pt x="3659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36" name="Arc 8"/>
            <p:cNvSpPr>
              <a:spLocks/>
            </p:cNvSpPr>
            <p:nvPr/>
          </p:nvSpPr>
          <p:spPr bwMode="gray">
            <a:xfrm rot="-998297">
              <a:off x="1715" y="1339"/>
              <a:ext cx="2034" cy="893"/>
            </a:xfrm>
            <a:custGeom>
              <a:avLst/>
              <a:gdLst>
                <a:gd name="G0" fmla="+- 9843 0 0"/>
                <a:gd name="G1" fmla="+- 21600 0 0"/>
                <a:gd name="G2" fmla="+- 21600 0 0"/>
                <a:gd name="T0" fmla="*/ 0 w 24549"/>
                <a:gd name="T1" fmla="*/ 2373 h 21600"/>
                <a:gd name="T2" fmla="*/ 24549 w 24549"/>
                <a:gd name="T3" fmla="*/ 5780 h 21600"/>
                <a:gd name="T4" fmla="*/ 9843 w 2454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49" h="21600" fill="none" extrusionOk="0">
                  <a:moveTo>
                    <a:pt x="0" y="2373"/>
                  </a:moveTo>
                  <a:cubicBezTo>
                    <a:pt x="3046" y="813"/>
                    <a:pt x="6420" y="-1"/>
                    <a:pt x="9843" y="0"/>
                  </a:cubicBezTo>
                  <a:cubicBezTo>
                    <a:pt x="15299" y="0"/>
                    <a:pt x="20553" y="2064"/>
                    <a:pt x="24549" y="5779"/>
                  </a:cubicBezTo>
                </a:path>
                <a:path w="24549" h="21600" stroke="0" extrusionOk="0">
                  <a:moveTo>
                    <a:pt x="0" y="2373"/>
                  </a:moveTo>
                  <a:cubicBezTo>
                    <a:pt x="3046" y="813"/>
                    <a:pt x="6420" y="-1"/>
                    <a:pt x="9843" y="0"/>
                  </a:cubicBezTo>
                  <a:cubicBezTo>
                    <a:pt x="15299" y="0"/>
                    <a:pt x="20553" y="2064"/>
                    <a:pt x="24549" y="5779"/>
                  </a:cubicBezTo>
                  <a:lnTo>
                    <a:pt x="9843" y="2160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37" name="Arc 9"/>
            <p:cNvSpPr>
              <a:spLocks/>
            </p:cNvSpPr>
            <p:nvPr/>
          </p:nvSpPr>
          <p:spPr bwMode="gray">
            <a:xfrm rot="20601703" flipH="1">
              <a:off x="864" y="1713"/>
              <a:ext cx="1796" cy="1302"/>
            </a:xfrm>
            <a:custGeom>
              <a:avLst/>
              <a:gdLst>
                <a:gd name="G0" fmla="+- 0 0 0"/>
                <a:gd name="G1" fmla="+- 19945 0 0"/>
                <a:gd name="G2" fmla="+- 21600 0 0"/>
                <a:gd name="T0" fmla="*/ 8292 w 21600"/>
                <a:gd name="T1" fmla="*/ 0 h 30468"/>
                <a:gd name="T2" fmla="*/ 18863 w 21600"/>
                <a:gd name="T3" fmla="*/ 30468 h 30468"/>
                <a:gd name="T4" fmla="*/ 0 w 21600"/>
                <a:gd name="T5" fmla="*/ 19945 h 30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0468" fill="none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</a:path>
                <a:path w="21600" h="30468" stroke="0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  <a:lnTo>
                    <a:pt x="0" y="19945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38" name="Freeform 10"/>
            <p:cNvSpPr>
              <a:spLocks/>
            </p:cNvSpPr>
            <p:nvPr/>
          </p:nvSpPr>
          <p:spPr bwMode="gray">
            <a:xfrm>
              <a:off x="3442" y="2282"/>
              <a:ext cx="1105" cy="1120"/>
            </a:xfrm>
            <a:custGeom>
              <a:avLst/>
              <a:gdLst/>
              <a:ahLst/>
              <a:cxnLst>
                <a:cxn ang="0">
                  <a:pos x="9" y="888"/>
                </a:cxn>
                <a:cxn ang="0">
                  <a:pos x="1105" y="0"/>
                </a:cxn>
                <a:cxn ang="0">
                  <a:pos x="1081" y="256"/>
                </a:cxn>
                <a:cxn ang="0">
                  <a:pos x="705" y="704"/>
                </a:cxn>
                <a:cxn ang="0">
                  <a:pos x="17" y="1120"/>
                </a:cxn>
                <a:cxn ang="0">
                  <a:pos x="9" y="888"/>
                </a:cxn>
              </a:cxnLst>
              <a:rect l="0" t="0" r="r" b="b"/>
              <a:pathLst>
                <a:path w="1105" h="1120">
                  <a:moveTo>
                    <a:pt x="9" y="888"/>
                  </a:moveTo>
                  <a:lnTo>
                    <a:pt x="1105" y="0"/>
                  </a:lnTo>
                  <a:lnTo>
                    <a:pt x="1081" y="256"/>
                  </a:lnTo>
                  <a:cubicBezTo>
                    <a:pt x="1014" y="373"/>
                    <a:pt x="882" y="560"/>
                    <a:pt x="705" y="704"/>
                  </a:cubicBezTo>
                  <a:cubicBezTo>
                    <a:pt x="528" y="848"/>
                    <a:pt x="133" y="1089"/>
                    <a:pt x="17" y="1120"/>
                  </a:cubicBezTo>
                  <a:cubicBezTo>
                    <a:pt x="0" y="1038"/>
                    <a:pt x="9" y="888"/>
                    <a:pt x="9" y="88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2353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99339" name="Arc 11"/>
            <p:cNvSpPr>
              <a:spLocks/>
            </p:cNvSpPr>
            <p:nvPr/>
          </p:nvSpPr>
          <p:spPr bwMode="gray">
            <a:xfrm rot="-1060795">
              <a:off x="2840" y="1897"/>
              <a:ext cx="1719" cy="11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016 w 18016"/>
                <a:gd name="T1" fmla="*/ 11915 h 21282"/>
                <a:gd name="T2" fmla="*/ 3695 w 18016"/>
                <a:gd name="T3" fmla="*/ 21282 h 21282"/>
                <a:gd name="T4" fmla="*/ 0 w 18016"/>
                <a:gd name="T5" fmla="*/ 0 h 2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16" h="21282" fill="none" extrusionOk="0">
                  <a:moveTo>
                    <a:pt x="18016" y="11915"/>
                  </a:moveTo>
                  <a:cubicBezTo>
                    <a:pt x="14735" y="16875"/>
                    <a:pt x="9554" y="20264"/>
                    <a:pt x="3694" y="21281"/>
                  </a:cubicBezTo>
                </a:path>
                <a:path w="18016" h="21282" stroke="0" extrusionOk="0">
                  <a:moveTo>
                    <a:pt x="18016" y="11915"/>
                  </a:moveTo>
                  <a:cubicBezTo>
                    <a:pt x="14735" y="16875"/>
                    <a:pt x="9554" y="20264"/>
                    <a:pt x="3694" y="21281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40" name="Freeform 12"/>
            <p:cNvSpPr>
              <a:spLocks/>
            </p:cNvSpPr>
            <p:nvPr/>
          </p:nvSpPr>
          <p:spPr bwMode="gray">
            <a:xfrm>
              <a:off x="2819" y="2496"/>
              <a:ext cx="648" cy="928"/>
            </a:xfrm>
            <a:custGeom>
              <a:avLst/>
              <a:gdLst/>
              <a:ahLst/>
              <a:cxnLst>
                <a:cxn ang="0">
                  <a:pos x="648" y="632"/>
                </a:cxn>
                <a:cxn ang="0">
                  <a:pos x="648" y="928"/>
                </a:cxn>
                <a:cxn ang="0">
                  <a:pos x="0" y="64"/>
                </a:cxn>
                <a:cxn ang="0">
                  <a:pos x="96" y="0"/>
                </a:cxn>
                <a:cxn ang="0">
                  <a:pos x="648" y="632"/>
                </a:cxn>
              </a:cxnLst>
              <a:rect l="0" t="0" r="r" b="b"/>
              <a:pathLst>
                <a:path w="648" h="928">
                  <a:moveTo>
                    <a:pt x="648" y="632"/>
                  </a:moveTo>
                  <a:lnTo>
                    <a:pt x="648" y="928"/>
                  </a:lnTo>
                  <a:lnTo>
                    <a:pt x="0" y="64"/>
                  </a:lnTo>
                  <a:lnTo>
                    <a:pt x="96" y="0"/>
                  </a:lnTo>
                  <a:lnTo>
                    <a:pt x="648" y="632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99341" name="Oval 13"/>
            <p:cNvSpPr>
              <a:spLocks noChangeArrowheads="1"/>
            </p:cNvSpPr>
            <p:nvPr/>
          </p:nvSpPr>
          <p:spPr bwMode="gray">
            <a:xfrm rot="-998297">
              <a:off x="1846" y="1830"/>
              <a:ext cx="1698" cy="844"/>
            </a:xfrm>
            <a:prstGeom prst="ellipse">
              <a:avLst/>
            </a:prstGeom>
            <a:gradFill rotWithShape="0">
              <a:gsLst>
                <a:gs pos="0">
                  <a:srgbClr val="DDDDDD"/>
                </a:gs>
                <a:gs pos="50000">
                  <a:srgbClr val="DDDDDD">
                    <a:gamma/>
                    <a:tint val="24314"/>
                    <a:invGamma/>
                  </a:srgbClr>
                </a:gs>
                <a:gs pos="100000">
                  <a:srgbClr val="DDDDDD"/>
                </a:gs>
              </a:gsLst>
              <a:lin ang="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42" name="Text Box 14"/>
            <p:cNvSpPr txBox="1">
              <a:spLocks noChangeArrowheads="1"/>
            </p:cNvSpPr>
            <p:nvPr/>
          </p:nvSpPr>
          <p:spPr bwMode="gray">
            <a:xfrm>
              <a:off x="1050" y="2258"/>
              <a:ext cx="900" cy="2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ko-KR" altLang="en-US" b="1" dirty="0">
                  <a:solidFill>
                    <a:srgbClr val="FFFFFF"/>
                  </a:solidFill>
                  <a:latin typeface="Verdana" pitchFamily="34" charset="0"/>
                  <a:ea typeface="굴림" charset="-127"/>
                </a:rPr>
                <a:t>투자비회수</a:t>
              </a:r>
              <a:endParaRPr lang="en-US" altLang="ko-KR" b="1" dirty="0">
                <a:solidFill>
                  <a:srgbClr val="FFFFFF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99343" name="Text Box 15"/>
            <p:cNvSpPr txBox="1">
              <a:spLocks noChangeArrowheads="1"/>
            </p:cNvSpPr>
            <p:nvPr/>
          </p:nvSpPr>
          <p:spPr bwMode="gray">
            <a:xfrm>
              <a:off x="2364" y="1490"/>
              <a:ext cx="874" cy="2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ko-KR" altLang="en-US" b="1" dirty="0">
                  <a:solidFill>
                    <a:srgbClr val="FFFFFF"/>
                  </a:solidFill>
                  <a:latin typeface="Verdana" pitchFamily="34" charset="0"/>
                  <a:ea typeface="굴림" charset="-127"/>
                </a:rPr>
                <a:t>투자비최소</a:t>
              </a:r>
              <a:endParaRPr lang="en-US" altLang="ko-KR" b="1" dirty="0">
                <a:solidFill>
                  <a:srgbClr val="FFFFFF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99344" name="Text Box 16"/>
            <p:cNvSpPr txBox="1">
              <a:spLocks noChangeArrowheads="1"/>
            </p:cNvSpPr>
            <p:nvPr/>
          </p:nvSpPr>
          <p:spPr bwMode="gray">
            <a:xfrm>
              <a:off x="3517" y="1682"/>
              <a:ext cx="874" cy="2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ko-KR" altLang="en-US" b="1" dirty="0">
                  <a:solidFill>
                    <a:srgbClr val="FFFFFF"/>
                  </a:solidFill>
                  <a:latin typeface="Verdana" pitchFamily="34" charset="0"/>
                  <a:ea typeface="굴림" charset="-127"/>
                </a:rPr>
                <a:t>운영비최소</a:t>
              </a:r>
              <a:endParaRPr lang="en-US" altLang="ko-KR" b="1" dirty="0">
                <a:solidFill>
                  <a:srgbClr val="FFFFFF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99345" name="Text Box 17"/>
            <p:cNvSpPr txBox="1">
              <a:spLocks noChangeArrowheads="1"/>
            </p:cNvSpPr>
            <p:nvPr/>
          </p:nvSpPr>
          <p:spPr bwMode="gray">
            <a:xfrm>
              <a:off x="3324" y="2450"/>
              <a:ext cx="874" cy="2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ko-KR" altLang="en-US" b="1" dirty="0">
                  <a:solidFill>
                    <a:srgbClr val="FFFFFF"/>
                  </a:solidFill>
                  <a:latin typeface="Verdana" pitchFamily="34" charset="0"/>
                  <a:ea typeface="굴림" charset="-127"/>
                </a:rPr>
                <a:t>에너지절약</a:t>
              </a:r>
              <a:endParaRPr lang="en-US" altLang="ko-KR" b="1" dirty="0">
                <a:solidFill>
                  <a:srgbClr val="FFFFFF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99346" name="Text Box 18"/>
            <p:cNvSpPr txBox="1">
              <a:spLocks noChangeArrowheads="1"/>
            </p:cNvSpPr>
            <p:nvPr/>
          </p:nvSpPr>
          <p:spPr bwMode="gray">
            <a:xfrm>
              <a:off x="1932" y="2882"/>
              <a:ext cx="1024" cy="2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ko-KR" altLang="en-US" b="1" dirty="0">
                  <a:solidFill>
                    <a:srgbClr val="FFFFFF"/>
                  </a:solidFill>
                  <a:latin typeface="Verdana" pitchFamily="34" charset="0"/>
                  <a:ea typeface="굴림" charset="-127"/>
                </a:rPr>
                <a:t>환경부담최소</a:t>
              </a:r>
              <a:endParaRPr lang="en-US" altLang="ko-KR" b="1" dirty="0">
                <a:solidFill>
                  <a:srgbClr val="FFFFFF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99347" name="Freeform 19"/>
            <p:cNvSpPr>
              <a:spLocks/>
            </p:cNvSpPr>
            <p:nvPr/>
          </p:nvSpPr>
          <p:spPr bwMode="gray">
            <a:xfrm>
              <a:off x="2768" y="2632"/>
              <a:ext cx="544" cy="68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256" y="528"/>
                </a:cxn>
                <a:cxn ang="0">
                  <a:pos x="264" y="680"/>
                </a:cxn>
                <a:cxn ang="0">
                  <a:pos x="448" y="624"/>
                </a:cxn>
                <a:cxn ang="0">
                  <a:pos x="544" y="576"/>
                </a:cxn>
                <a:cxn ang="0">
                  <a:pos x="112" y="0"/>
                </a:cxn>
                <a:cxn ang="0">
                  <a:pos x="0" y="16"/>
                </a:cxn>
              </a:cxnLst>
              <a:rect l="0" t="0" r="r" b="b"/>
              <a:pathLst>
                <a:path w="544" h="680">
                  <a:moveTo>
                    <a:pt x="0" y="16"/>
                  </a:moveTo>
                  <a:lnTo>
                    <a:pt x="256" y="528"/>
                  </a:lnTo>
                  <a:lnTo>
                    <a:pt x="264" y="680"/>
                  </a:lnTo>
                  <a:lnTo>
                    <a:pt x="448" y="624"/>
                  </a:lnTo>
                  <a:lnTo>
                    <a:pt x="544" y="576"/>
                  </a:lnTo>
                  <a:lnTo>
                    <a:pt x="112" y="0"/>
                  </a:lnTo>
                  <a:lnTo>
                    <a:pt x="0" y="16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19000"/>
                  </a:schemeClr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48" name="Oval 20"/>
            <p:cNvSpPr>
              <a:spLocks noChangeArrowheads="1"/>
            </p:cNvSpPr>
            <p:nvPr/>
          </p:nvSpPr>
          <p:spPr bwMode="gray">
            <a:xfrm rot="-998297">
              <a:off x="1910" y="1989"/>
              <a:ext cx="1629" cy="687"/>
            </a:xfrm>
            <a:prstGeom prst="ellipse">
              <a:avLst/>
            </a:prstGeom>
            <a:solidFill>
              <a:srgbClr val="FFFFFF"/>
            </a:soli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99349" name="Rectangle 21"/>
          <p:cNvSpPr>
            <a:spLocks noGrp="1" noChangeArrowheads="1"/>
          </p:cNvSpPr>
          <p:nvPr>
            <p:ph type="title"/>
          </p:nvPr>
        </p:nvSpPr>
        <p:spPr bwMode="gray">
          <a:noFill/>
          <a:ln/>
        </p:spPr>
        <p:txBody>
          <a:bodyPr/>
          <a:lstStyle/>
          <a:p>
            <a:r>
              <a:rPr lang="ko-KR" altLang="en-US" dirty="0">
                <a:ea typeface="굴림" charset="-127"/>
              </a:rPr>
              <a:t>시스템 선정기준</a:t>
            </a:r>
            <a:endParaRPr lang="en-US" altLang="ko-KR" dirty="0">
              <a:ea typeface="굴림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dirty="0">
                <a:ea typeface="굴림" charset="-127"/>
              </a:rPr>
              <a:t>SYSTEM </a:t>
            </a:r>
            <a:r>
              <a:rPr lang="ko-KR" altLang="en-US" sz="3200" dirty="0">
                <a:ea typeface="굴림" charset="-127"/>
              </a:rPr>
              <a:t>선정 </a:t>
            </a:r>
            <a:r>
              <a:rPr lang="en-US" altLang="ko-KR" sz="3200" dirty="0">
                <a:ea typeface="굴림" charset="-127"/>
              </a:rPr>
              <a:t>HISTORY</a:t>
            </a:r>
            <a:endParaRPr lang="en-US" altLang="ko-KR" sz="1900" dirty="0">
              <a:ea typeface="굴림" charset="-127"/>
            </a:endParaRPr>
          </a:p>
        </p:txBody>
      </p:sp>
      <p:sp>
        <p:nvSpPr>
          <p:cNvPr id="96260" name="Freeform 4"/>
          <p:cNvSpPr>
            <a:spLocks noEditPoints="1"/>
          </p:cNvSpPr>
          <p:nvPr/>
        </p:nvSpPr>
        <p:spPr bwMode="gray">
          <a:xfrm>
            <a:off x="1000100" y="1571612"/>
            <a:ext cx="5943600" cy="4038600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96289" name="Text Box 33"/>
          <p:cNvSpPr txBox="1">
            <a:spLocks noChangeArrowheads="1"/>
          </p:cNvSpPr>
          <p:nvPr/>
        </p:nvSpPr>
        <p:spPr bwMode="auto">
          <a:xfrm>
            <a:off x="5715000" y="3352800"/>
            <a:ext cx="2667000" cy="5429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 defTabSz="957263"/>
            <a:r>
              <a:rPr lang="ko-KR" altLang="en-US" sz="2900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시스템선정</a:t>
            </a:r>
            <a:endParaRPr lang="en-US" altLang="ko-KR" sz="2900" dirty="0">
              <a:ea typeface="굴림" charset="-127"/>
            </a:endParaRPr>
          </a:p>
        </p:txBody>
      </p:sp>
      <p:sp>
        <p:nvSpPr>
          <p:cNvPr id="96316" name="Oval 60"/>
          <p:cNvSpPr>
            <a:spLocks noChangeArrowheads="1"/>
          </p:cNvSpPr>
          <p:nvPr/>
        </p:nvSpPr>
        <p:spPr bwMode="gray">
          <a:xfrm rot="-723406">
            <a:off x="3214688" y="4578350"/>
            <a:ext cx="1438275" cy="66675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6317" name="Oval 61"/>
          <p:cNvSpPr>
            <a:spLocks noChangeArrowheads="1"/>
          </p:cNvSpPr>
          <p:nvPr/>
        </p:nvSpPr>
        <p:spPr bwMode="gray">
          <a:xfrm>
            <a:off x="3146425" y="3359150"/>
            <a:ext cx="1704975" cy="1706563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18" name="Oval 62"/>
          <p:cNvSpPr>
            <a:spLocks noChangeArrowheads="1"/>
          </p:cNvSpPr>
          <p:nvPr/>
        </p:nvSpPr>
        <p:spPr bwMode="gray">
          <a:xfrm>
            <a:off x="3167063" y="3368675"/>
            <a:ext cx="1665287" cy="166370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19" name="Oval 63"/>
          <p:cNvSpPr>
            <a:spLocks noChangeArrowheads="1"/>
          </p:cNvSpPr>
          <p:nvPr/>
        </p:nvSpPr>
        <p:spPr bwMode="gray">
          <a:xfrm>
            <a:off x="3184525" y="3384550"/>
            <a:ext cx="1584325" cy="155575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20" name="Oval 64"/>
          <p:cNvSpPr>
            <a:spLocks noChangeArrowheads="1"/>
          </p:cNvSpPr>
          <p:nvPr/>
        </p:nvSpPr>
        <p:spPr bwMode="gray">
          <a:xfrm>
            <a:off x="3276600" y="3429000"/>
            <a:ext cx="1409700" cy="1262063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21" name="Text Box 65"/>
          <p:cNvSpPr txBox="1">
            <a:spLocks noChangeArrowheads="1"/>
          </p:cNvSpPr>
          <p:nvPr/>
        </p:nvSpPr>
        <p:spPr bwMode="gray">
          <a:xfrm>
            <a:off x="3214678" y="3986213"/>
            <a:ext cx="142876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2800" dirty="0">
                <a:solidFill>
                  <a:srgbClr val="000000"/>
                </a:solidFill>
                <a:ea typeface="굴림" charset="-127"/>
              </a:rPr>
              <a:t>친환경</a:t>
            </a:r>
            <a:endParaRPr lang="en-US" altLang="ko-KR" sz="1800" dirty="0">
              <a:ea typeface="굴림" charset="-127"/>
            </a:endParaRPr>
          </a:p>
        </p:txBody>
      </p:sp>
      <p:sp>
        <p:nvSpPr>
          <p:cNvPr id="96322" name="Oval 66"/>
          <p:cNvSpPr>
            <a:spLocks noChangeArrowheads="1"/>
          </p:cNvSpPr>
          <p:nvPr/>
        </p:nvSpPr>
        <p:spPr bwMode="gray">
          <a:xfrm rot="-772996">
            <a:off x="1371600" y="3968750"/>
            <a:ext cx="1133475" cy="6096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1285626" y="2978150"/>
            <a:ext cx="1428615" cy="1441450"/>
            <a:chOff x="726" y="2112"/>
            <a:chExt cx="877" cy="860"/>
          </a:xfrm>
        </p:grpSpPr>
        <p:sp>
          <p:nvSpPr>
            <p:cNvPr id="96324" name="Oval 68"/>
            <p:cNvSpPr>
              <a:spLocks noChangeArrowheads="1"/>
            </p:cNvSpPr>
            <p:nvPr/>
          </p:nvSpPr>
          <p:spPr bwMode="gray">
            <a:xfrm>
              <a:off x="732" y="2112"/>
              <a:ext cx="842" cy="86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6325" name="Oval 69"/>
            <p:cNvSpPr>
              <a:spLocks noChangeArrowheads="1"/>
            </p:cNvSpPr>
            <p:nvPr/>
          </p:nvSpPr>
          <p:spPr bwMode="gray">
            <a:xfrm>
              <a:off x="743" y="2117"/>
              <a:ext cx="821" cy="8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6326" name="Oval 70"/>
            <p:cNvSpPr>
              <a:spLocks noChangeArrowheads="1"/>
            </p:cNvSpPr>
            <p:nvPr/>
          </p:nvSpPr>
          <p:spPr bwMode="gray">
            <a:xfrm>
              <a:off x="751" y="2125"/>
              <a:ext cx="781" cy="78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6327" name="Oval 71"/>
            <p:cNvSpPr>
              <a:spLocks noChangeArrowheads="1"/>
            </p:cNvSpPr>
            <p:nvPr/>
          </p:nvSpPr>
          <p:spPr bwMode="gray">
            <a:xfrm>
              <a:off x="795" y="2147"/>
              <a:ext cx="695" cy="63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6328" name="Text Box 72"/>
            <p:cNvSpPr txBox="1">
              <a:spLocks noChangeArrowheads="1"/>
            </p:cNvSpPr>
            <p:nvPr/>
          </p:nvSpPr>
          <p:spPr bwMode="gray">
            <a:xfrm>
              <a:off x="726" y="2414"/>
              <a:ext cx="877" cy="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800" dirty="0">
                  <a:ea typeface="굴림" charset="-127"/>
                </a:rPr>
                <a:t>소비자선호</a:t>
              </a:r>
              <a:endParaRPr lang="en-US" altLang="ko-KR" sz="1800" dirty="0">
                <a:ea typeface="굴림" charset="-127"/>
              </a:endParaRPr>
            </a:p>
          </p:txBody>
        </p:sp>
      </p:grpSp>
      <p:sp>
        <p:nvSpPr>
          <p:cNvPr id="96329" name="Oval 73"/>
          <p:cNvSpPr>
            <a:spLocks noChangeArrowheads="1"/>
          </p:cNvSpPr>
          <p:nvPr/>
        </p:nvSpPr>
        <p:spPr bwMode="gray">
          <a:xfrm>
            <a:off x="1193800" y="2212975"/>
            <a:ext cx="914400" cy="5334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6330" name="Oval 74"/>
          <p:cNvSpPr>
            <a:spLocks noChangeArrowheads="1"/>
          </p:cNvSpPr>
          <p:nvPr/>
        </p:nvSpPr>
        <p:spPr bwMode="gray">
          <a:xfrm>
            <a:off x="1270000" y="1606550"/>
            <a:ext cx="1023938" cy="10239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31" name="Oval 75"/>
          <p:cNvSpPr>
            <a:spLocks noChangeArrowheads="1"/>
          </p:cNvSpPr>
          <p:nvPr/>
        </p:nvSpPr>
        <p:spPr bwMode="gray">
          <a:xfrm>
            <a:off x="1282700" y="1611313"/>
            <a:ext cx="1000125" cy="1000125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32" name="Oval 76"/>
          <p:cNvSpPr>
            <a:spLocks noChangeArrowheads="1"/>
          </p:cNvSpPr>
          <p:nvPr/>
        </p:nvSpPr>
        <p:spPr bwMode="gray">
          <a:xfrm>
            <a:off x="1293813" y="1622425"/>
            <a:ext cx="950912" cy="93345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33" name="Oval 77"/>
          <p:cNvSpPr>
            <a:spLocks noChangeArrowheads="1"/>
          </p:cNvSpPr>
          <p:nvPr/>
        </p:nvSpPr>
        <p:spPr bwMode="gray">
          <a:xfrm>
            <a:off x="1347788" y="1647825"/>
            <a:ext cx="847725" cy="7572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34" name="Text Box 78"/>
          <p:cNvSpPr txBox="1">
            <a:spLocks noChangeArrowheads="1"/>
          </p:cNvSpPr>
          <p:nvPr/>
        </p:nvSpPr>
        <p:spPr bwMode="gray">
          <a:xfrm>
            <a:off x="1357291" y="1955800"/>
            <a:ext cx="98513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800" dirty="0">
                <a:ea typeface="굴림" charset="-127"/>
              </a:rPr>
              <a:t>운영비</a:t>
            </a:r>
            <a:endParaRPr lang="en-US" altLang="ko-KR" sz="1800" dirty="0">
              <a:ea typeface="굴림" charset="-127"/>
            </a:endParaRPr>
          </a:p>
        </p:txBody>
      </p:sp>
      <p:sp>
        <p:nvSpPr>
          <p:cNvPr id="96335" name="Oval 79"/>
          <p:cNvSpPr>
            <a:spLocks noChangeArrowheads="1"/>
          </p:cNvSpPr>
          <p:nvPr/>
        </p:nvSpPr>
        <p:spPr bwMode="gray">
          <a:xfrm>
            <a:off x="2460625" y="1682750"/>
            <a:ext cx="685800" cy="2286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6336" name="Oval 80"/>
          <p:cNvSpPr>
            <a:spLocks noChangeArrowheads="1"/>
          </p:cNvSpPr>
          <p:nvPr/>
        </p:nvSpPr>
        <p:spPr bwMode="gray">
          <a:xfrm>
            <a:off x="2582863" y="1149350"/>
            <a:ext cx="682625" cy="682625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37" name="Oval 81"/>
          <p:cNvSpPr>
            <a:spLocks noChangeArrowheads="1"/>
          </p:cNvSpPr>
          <p:nvPr/>
        </p:nvSpPr>
        <p:spPr bwMode="gray">
          <a:xfrm>
            <a:off x="2592388" y="1152525"/>
            <a:ext cx="665162" cy="66675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38" name="Oval 82"/>
          <p:cNvSpPr>
            <a:spLocks noChangeArrowheads="1"/>
          </p:cNvSpPr>
          <p:nvPr/>
        </p:nvSpPr>
        <p:spPr bwMode="gray">
          <a:xfrm>
            <a:off x="2598738" y="1158875"/>
            <a:ext cx="633412" cy="62230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39" name="Oval 83"/>
          <p:cNvSpPr>
            <a:spLocks noChangeArrowheads="1"/>
          </p:cNvSpPr>
          <p:nvPr/>
        </p:nvSpPr>
        <p:spPr bwMode="gray">
          <a:xfrm>
            <a:off x="2635250" y="1177925"/>
            <a:ext cx="563563" cy="5032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96340" name="Text Box 84"/>
          <p:cNvSpPr txBox="1">
            <a:spLocks noChangeArrowheads="1"/>
          </p:cNvSpPr>
          <p:nvPr/>
        </p:nvSpPr>
        <p:spPr bwMode="gray">
          <a:xfrm>
            <a:off x="2571736" y="1373188"/>
            <a:ext cx="794635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>
                <a:solidFill>
                  <a:srgbClr val="000000"/>
                </a:solidFill>
                <a:ea typeface="굴림" charset="-127"/>
              </a:rPr>
              <a:t>투자비</a:t>
            </a:r>
            <a:endParaRPr lang="en-US" altLang="ko-KR" sz="1800" dirty="0">
              <a:ea typeface="굴림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a typeface="굴림" charset="-127"/>
              </a:rPr>
              <a:t>시스템계통</a:t>
            </a:r>
            <a:endParaRPr lang="en-US" altLang="ko-KR" sz="1600" dirty="0">
              <a:ea typeface="굴림" charset="-127"/>
            </a:endParaRPr>
          </a:p>
        </p:txBody>
      </p:sp>
      <p:pic>
        <p:nvPicPr>
          <p:cNvPr id="5" name="Picture 14" descr="q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642918"/>
            <a:ext cx="9001188" cy="5786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17" descr="qq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714356"/>
            <a:ext cx="3571875" cy="1357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5" name="Picture 2" descr="D:\내문서\계획단계제출자료\poolsaytem\systencatalog\Img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20" y="1214422"/>
            <a:ext cx="3390704" cy="5248275"/>
          </a:xfrm>
        </p:spPr>
      </p:pic>
      <p:pic>
        <p:nvPicPr>
          <p:cNvPr id="6" name="Picture 3" descr="D:\내문서\계획단계제출자료\poolsaytem\systencatalog\Img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214422"/>
            <a:ext cx="3571899" cy="5195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5" name="Picture 2" descr="D:\내문서\계획단계제출자료\poolsaytem\systencatalog\Img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58" y="1214422"/>
            <a:ext cx="3390704" cy="5248275"/>
          </a:xfrm>
        </p:spPr>
      </p:pic>
      <p:pic>
        <p:nvPicPr>
          <p:cNvPr id="6" name="Picture 3" descr="D:\내문서\계획단계제출자료\poolsaytem\systencatalog\Img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1214422"/>
            <a:ext cx="3429024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1900" dirty="0">
                <a:ea typeface="굴림" charset="-127"/>
              </a:rPr>
              <a:t>SYSTEM CHOICE</a:t>
            </a:r>
          </a:p>
        </p:txBody>
      </p:sp>
      <p:sp>
        <p:nvSpPr>
          <p:cNvPr id="76803" name="AutoShape 3"/>
          <p:cNvSpPr>
            <a:spLocks noChangeArrowheads="1"/>
          </p:cNvSpPr>
          <p:nvPr/>
        </p:nvSpPr>
        <p:spPr bwMode="ltGray">
          <a:xfrm>
            <a:off x="381000" y="1600200"/>
            <a:ext cx="5880100" cy="4495800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24001"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6804" name="AutoShape 4"/>
          <p:cNvSpPr>
            <a:spLocks noChangeArrowheads="1"/>
          </p:cNvSpPr>
          <p:nvPr/>
        </p:nvSpPr>
        <p:spPr bwMode="blackWhite">
          <a:xfrm>
            <a:off x="762000" y="2209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95782" tIns="47891" rIns="95782" bIns="47891" anchor="ctr"/>
          <a:lstStyle/>
          <a:p>
            <a:pPr algn="ctr" defTabSz="957263" eaLnBrk="0" hangingPunct="0"/>
            <a:r>
              <a:rPr lang="ko-KR" altLang="en-US" b="1" dirty="0">
                <a:solidFill>
                  <a:schemeClr val="bg1"/>
                </a:solidFill>
                <a:ea typeface="굴림" charset="-127"/>
              </a:rPr>
              <a:t>물</a:t>
            </a:r>
            <a:r>
              <a:rPr lang="en-US" altLang="ko-KR" b="1" dirty="0">
                <a:solidFill>
                  <a:schemeClr val="bg1"/>
                </a:solidFill>
                <a:ea typeface="굴림" charset="-127"/>
              </a:rPr>
              <a:t>,</a:t>
            </a:r>
            <a:r>
              <a:rPr lang="ko-KR" altLang="en-US" b="1" dirty="0">
                <a:solidFill>
                  <a:schemeClr val="bg1"/>
                </a:solidFill>
                <a:ea typeface="굴림" charset="-127"/>
              </a:rPr>
              <a:t>연료비</a:t>
            </a:r>
            <a:r>
              <a:rPr lang="en-US" altLang="ko-KR" b="1" dirty="0">
                <a:solidFill>
                  <a:schemeClr val="bg1"/>
                </a:solidFill>
                <a:ea typeface="굴림" charset="-127"/>
              </a:rPr>
              <a:t>,</a:t>
            </a:r>
            <a:r>
              <a:rPr lang="ko-KR" altLang="en-US" b="1" dirty="0">
                <a:solidFill>
                  <a:schemeClr val="bg1"/>
                </a:solidFill>
                <a:ea typeface="굴림" charset="-127"/>
              </a:rPr>
              <a:t>운영비절감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76805" name="AutoShape 5"/>
          <p:cNvSpPr>
            <a:spLocks noChangeArrowheads="1"/>
          </p:cNvSpPr>
          <p:nvPr/>
        </p:nvSpPr>
        <p:spPr bwMode="blackWhite">
          <a:xfrm>
            <a:off x="762000" y="3352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tint val="69804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95782" tIns="47891" rIns="95782" bIns="47891" anchor="ctr"/>
          <a:lstStyle/>
          <a:p>
            <a:pPr algn="ctr" defTabSz="957263" eaLnBrk="0" hangingPunct="0"/>
            <a:r>
              <a:rPr lang="ko-KR" altLang="en-US" b="1" dirty="0">
                <a:solidFill>
                  <a:schemeClr val="bg1"/>
                </a:solidFill>
                <a:ea typeface="굴림" charset="-127"/>
              </a:rPr>
              <a:t>기계실면적축소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76806" name="AutoShape 6"/>
          <p:cNvSpPr>
            <a:spLocks noChangeArrowheads="1"/>
          </p:cNvSpPr>
          <p:nvPr/>
        </p:nvSpPr>
        <p:spPr bwMode="blackWhite">
          <a:xfrm>
            <a:off x="762000" y="4495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95782" tIns="47891" rIns="95782" bIns="47891" anchor="ctr"/>
          <a:lstStyle/>
          <a:p>
            <a:pPr algn="ctr" defTabSz="957263" eaLnBrk="0" hangingPunct="0"/>
            <a:r>
              <a:rPr lang="ko-KR" altLang="en-US" b="1" dirty="0">
                <a:solidFill>
                  <a:schemeClr val="bg1"/>
                </a:solidFill>
                <a:ea typeface="굴림" charset="-127"/>
              </a:rPr>
              <a:t>환경부담최소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76807" name="AutoShape 7"/>
          <p:cNvSpPr>
            <a:spLocks noChangeArrowheads="1"/>
          </p:cNvSpPr>
          <p:nvPr/>
        </p:nvSpPr>
        <p:spPr bwMode="auto">
          <a:xfrm>
            <a:off x="6143636" y="3276600"/>
            <a:ext cx="2571768" cy="1295400"/>
          </a:xfrm>
          <a:prstGeom prst="roundRect">
            <a:avLst>
              <a:gd name="adj" fmla="val 9106"/>
            </a:avLst>
          </a:prstGeom>
          <a:noFill/>
          <a:ln w="25400">
            <a:noFill/>
            <a:round/>
            <a:headEnd/>
            <a:tailEnd/>
          </a:ln>
          <a:effectLst/>
        </p:spPr>
        <p:txBody>
          <a:bodyPr lIns="95782" tIns="47891" rIns="95782" bIns="47891" anchor="ctr"/>
          <a:lstStyle/>
          <a:p>
            <a:pPr algn="ctr" defTabSz="957263"/>
            <a:r>
              <a:rPr lang="ko-KR" altLang="en-US" sz="2500" b="1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활성여과시스템 </a:t>
            </a:r>
            <a:endParaRPr lang="en-US" altLang="ko-KR" sz="2500" b="1" dirty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a typeface="굴림" charset="-127"/>
              </a:rPr>
              <a:t>활성여과시스템 특징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r>
              <a:rPr lang="ko-KR" altLang="en-US" sz="2800" dirty="0" err="1">
                <a:ea typeface="굴림" charset="-127"/>
              </a:rPr>
              <a:t>역세정이</a:t>
            </a:r>
            <a:r>
              <a:rPr lang="ko-KR" altLang="en-US" sz="2800" dirty="0">
                <a:ea typeface="굴림" charset="-127"/>
              </a:rPr>
              <a:t> 없어 시스템면적의 축소와 보급수가  </a:t>
            </a:r>
            <a:r>
              <a:rPr lang="ko-KR" altLang="en-US" sz="2800" dirty="0" err="1">
                <a:ea typeface="굴림" charset="-127"/>
              </a:rPr>
              <a:t>필요없게되어</a:t>
            </a:r>
            <a:r>
              <a:rPr lang="ko-KR" altLang="en-US" sz="2800" dirty="0">
                <a:ea typeface="굴림" charset="-127"/>
              </a:rPr>
              <a:t> </a:t>
            </a:r>
            <a:r>
              <a:rPr lang="ko-KR" altLang="en-US" sz="2800" dirty="0" err="1">
                <a:ea typeface="굴림" charset="-127"/>
              </a:rPr>
              <a:t>승온을</a:t>
            </a:r>
            <a:r>
              <a:rPr lang="ko-KR" altLang="en-US" sz="2800" dirty="0">
                <a:ea typeface="굴림" charset="-127"/>
              </a:rPr>
              <a:t> 위한 에너지가 불필요한  물과 연료비절약에 획기적인 시스템이다</a:t>
            </a:r>
            <a:r>
              <a:rPr lang="en-US" altLang="ko-KR" sz="2800" dirty="0">
                <a:ea typeface="굴림" charset="-127"/>
              </a:rPr>
              <a:t>.</a:t>
            </a:r>
            <a:r>
              <a:rPr lang="ko-KR" altLang="en-US" sz="2800" dirty="0">
                <a:ea typeface="굴림" charset="-127"/>
              </a:rPr>
              <a:t> </a:t>
            </a:r>
            <a:endParaRPr lang="en-US" altLang="ko-KR" sz="2800" dirty="0">
              <a:ea typeface="굴림" charset="-127"/>
            </a:endParaRPr>
          </a:p>
          <a:p>
            <a:endParaRPr lang="en-US" altLang="ko-KR" sz="3200" dirty="0">
              <a:ea typeface="굴림" charset="-127"/>
            </a:endParaRPr>
          </a:p>
          <a:p>
            <a:r>
              <a:rPr lang="ko-KR" altLang="en-US" sz="2800" dirty="0">
                <a:ea typeface="굴림" charset="-127"/>
              </a:rPr>
              <a:t>단순한 여과에 </a:t>
            </a:r>
            <a:r>
              <a:rPr lang="ko-KR" altLang="en-US" sz="2800" dirty="0" err="1">
                <a:ea typeface="굴림" charset="-127"/>
              </a:rPr>
              <a:t>그치지않고</a:t>
            </a:r>
            <a:r>
              <a:rPr lang="ko-KR" altLang="en-US" sz="2800" dirty="0">
                <a:ea typeface="굴림" charset="-127"/>
              </a:rPr>
              <a:t>  흡착과 생물여과의 과정으로 </a:t>
            </a:r>
            <a:r>
              <a:rPr lang="ko-KR" altLang="en-US" sz="2800" dirty="0" err="1">
                <a:ea typeface="굴림" charset="-127"/>
              </a:rPr>
              <a:t>수영수를</a:t>
            </a:r>
            <a:r>
              <a:rPr lang="ko-KR" altLang="en-US" sz="2800" dirty="0">
                <a:ea typeface="굴림" charset="-127"/>
              </a:rPr>
              <a:t> 활수로 만들어주는 기능을  하는 친환경 시스템이다</a:t>
            </a:r>
            <a:r>
              <a:rPr lang="en-US" altLang="ko-KR" sz="2800" dirty="0">
                <a:ea typeface="굴림" charset="-127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복합여과기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5" name="내용 개체 틀 4" descr="복합식.jpg"/>
          <p:cNvPicPr>
            <a:picLocks noGrp="1" noChangeAspect="1"/>
          </p:cNvPicPr>
          <p:nvPr>
            <p:ph idx="1"/>
          </p:nvPr>
        </p:nvPicPr>
        <p:blipFill>
          <a:blip r:embed="rId2"/>
          <a:srcRect l="16778" r="7000" b="13580"/>
          <a:stretch>
            <a:fillRect/>
          </a:stretch>
        </p:blipFill>
        <p:spPr>
          <a:xfrm>
            <a:off x="0" y="571481"/>
            <a:ext cx="9215470" cy="585791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  <p:pic>
        <p:nvPicPr>
          <p:cNvPr id="6" name="Picture 3" descr="D:\green\삼부presentation\탱크\카트리지\카트리지필터.jpg"/>
          <p:cNvPicPr>
            <a:picLocks noChangeAspect="1" noChangeArrowheads="1"/>
          </p:cNvPicPr>
          <p:nvPr/>
        </p:nvPicPr>
        <p:blipFill>
          <a:blip r:embed="rId3" cstate="print"/>
          <a:srcRect l="28090" t="16103" r="20226"/>
          <a:stretch>
            <a:fillRect/>
          </a:stretch>
        </p:blipFill>
        <p:spPr bwMode="auto">
          <a:xfrm>
            <a:off x="0" y="4643446"/>
            <a:ext cx="1285852" cy="157161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dirty="0">
                <a:ea typeface="굴림" charset="-127"/>
              </a:rPr>
              <a:t>SYSTEM </a:t>
            </a:r>
            <a:r>
              <a:rPr lang="ko-KR" altLang="en-US" sz="3200" dirty="0">
                <a:ea typeface="굴림" charset="-127"/>
              </a:rPr>
              <a:t>장점</a:t>
            </a:r>
            <a:endParaRPr lang="en-US" altLang="ko-KR" sz="1900" dirty="0">
              <a:ea typeface="굴림" charset="-127"/>
            </a:endParaRPr>
          </a:p>
        </p:txBody>
      </p:sp>
      <p:sp>
        <p:nvSpPr>
          <p:cNvPr id="71683" name="AutoShape 3"/>
          <p:cNvSpPr>
            <a:spLocks noChangeArrowheads="1"/>
          </p:cNvSpPr>
          <p:nvPr/>
        </p:nvSpPr>
        <p:spPr bwMode="auto">
          <a:xfrm>
            <a:off x="5572132" y="3143248"/>
            <a:ext cx="2000264" cy="207170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5782" tIns="47891" rIns="95782" bIns="47891" anchor="ctr"/>
          <a:lstStyle/>
          <a:p>
            <a:pPr algn="ctr" defTabSz="957263" eaLnBrk="0" hangingPunct="0"/>
            <a:endParaRPr lang="ko-KR" altLang="ko-KR">
              <a:latin typeface="Verdana" pitchFamily="34" charset="0"/>
            </a:endParaRPr>
          </a:p>
        </p:txBody>
      </p:sp>
      <p:sp>
        <p:nvSpPr>
          <p:cNvPr id="71685" name="AutoShape 5"/>
          <p:cNvSpPr>
            <a:spLocks noChangeArrowheads="1"/>
          </p:cNvSpPr>
          <p:nvPr/>
        </p:nvSpPr>
        <p:spPr bwMode="auto">
          <a:xfrm>
            <a:off x="1143000" y="3194050"/>
            <a:ext cx="2214554" cy="216377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5782" tIns="47891" rIns="95782" bIns="47891" anchor="ctr"/>
          <a:lstStyle/>
          <a:p>
            <a:pPr algn="ctr" defTabSz="957263" eaLnBrk="0" hangingPunct="0"/>
            <a:endParaRPr lang="ko-KR" altLang="ko-KR">
              <a:latin typeface="Verdana" pitchFamily="34" charset="0"/>
            </a:endParaRP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1238250" y="3394075"/>
            <a:ext cx="2038350" cy="16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2000" b="1" dirty="0">
                <a:solidFill>
                  <a:srgbClr val="C00000"/>
                </a:solidFill>
                <a:ea typeface="굴림" charset="-127"/>
              </a:rPr>
              <a:t>경제적</a:t>
            </a:r>
            <a:endParaRPr lang="en-US" altLang="ko-KR" sz="2000" b="1" dirty="0">
              <a:solidFill>
                <a:srgbClr val="C00000"/>
              </a:solidFill>
              <a:ea typeface="굴림" charset="-127"/>
            </a:endParaRPr>
          </a:p>
          <a:p>
            <a:pPr defTabSz="957263" eaLnBrk="0" hangingPunct="0"/>
            <a:r>
              <a:rPr lang="ko-KR" altLang="en-US" sz="2000" dirty="0" err="1">
                <a:solidFill>
                  <a:srgbClr val="000000"/>
                </a:solidFill>
                <a:ea typeface="굴림" charset="-127"/>
              </a:rPr>
              <a:t>물절약</a:t>
            </a:r>
            <a:endParaRPr lang="en-US" altLang="ko-KR" sz="2000" dirty="0">
              <a:solidFill>
                <a:srgbClr val="000000"/>
              </a:solidFill>
              <a:ea typeface="굴림" charset="-127"/>
            </a:endParaRPr>
          </a:p>
          <a:p>
            <a:pPr defTabSz="957263" eaLnBrk="0" hangingPunct="0"/>
            <a:r>
              <a:rPr lang="ko-KR" altLang="en-US" sz="2000" dirty="0">
                <a:solidFill>
                  <a:srgbClr val="000000"/>
                </a:solidFill>
                <a:ea typeface="굴림" charset="-127"/>
              </a:rPr>
              <a:t>연료비절약</a:t>
            </a:r>
            <a:endParaRPr lang="en-US" altLang="ko-KR" sz="2000" dirty="0">
              <a:solidFill>
                <a:srgbClr val="000000"/>
              </a:solidFill>
              <a:ea typeface="굴림" charset="-127"/>
            </a:endParaRPr>
          </a:p>
          <a:p>
            <a:pPr defTabSz="957263" eaLnBrk="0" hangingPunct="0"/>
            <a:r>
              <a:rPr lang="ko-KR" altLang="en-US" sz="2000" dirty="0">
                <a:solidFill>
                  <a:srgbClr val="000000"/>
                </a:solidFill>
                <a:ea typeface="굴림" charset="-127"/>
              </a:rPr>
              <a:t>인건비절약</a:t>
            </a:r>
            <a:endParaRPr lang="en-US" altLang="ko-KR" sz="2000" dirty="0">
              <a:solidFill>
                <a:srgbClr val="000000"/>
              </a:solidFill>
              <a:ea typeface="굴림" charset="-127"/>
            </a:endParaRPr>
          </a:p>
          <a:p>
            <a:pPr defTabSz="957263" eaLnBrk="0" hangingPunct="0"/>
            <a:r>
              <a:rPr lang="ko-KR" altLang="en-US" sz="2000" dirty="0">
                <a:solidFill>
                  <a:srgbClr val="000000"/>
                </a:solidFill>
                <a:ea typeface="굴림" charset="-127"/>
              </a:rPr>
              <a:t>공간절약</a:t>
            </a:r>
            <a:endParaRPr lang="en-US" altLang="ko-KR" sz="2000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71687" name="Freeform 7"/>
          <p:cNvSpPr>
            <a:spLocks/>
          </p:cNvSpPr>
          <p:nvPr/>
        </p:nvSpPr>
        <p:spPr bwMode="gray">
          <a:xfrm>
            <a:off x="3222625" y="3097213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1688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09403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1689" name="Freeform 9"/>
          <p:cNvSpPr>
            <a:spLocks/>
          </p:cNvSpPr>
          <p:nvPr/>
        </p:nvSpPr>
        <p:spPr bwMode="gray">
          <a:xfrm flipH="1">
            <a:off x="4875213" y="309721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71690" name="Group 10"/>
          <p:cNvGrpSpPr>
            <a:grpSpLocks/>
          </p:cNvGrpSpPr>
          <p:nvPr/>
        </p:nvGrpSpPr>
        <p:grpSpPr bwMode="auto">
          <a:xfrm>
            <a:off x="3048000" y="1470025"/>
            <a:ext cx="3000375" cy="1601788"/>
            <a:chOff x="1997" y="1314"/>
            <a:chExt cx="1889" cy="1009"/>
          </a:xfrm>
        </p:grpSpPr>
        <p:grpSp>
          <p:nvGrpSpPr>
            <p:cNvPr id="71691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71692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693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71694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1695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1696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1697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3876675" y="1670050"/>
            <a:ext cx="1200121" cy="7122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algn="ctr" defTabSz="957263" eaLnBrk="0" hangingPunct="0"/>
            <a:r>
              <a:rPr lang="ko-KR" altLang="en-US" sz="2000" b="1" dirty="0">
                <a:solidFill>
                  <a:srgbClr val="000000"/>
                </a:solidFill>
                <a:ea typeface="굴림" charset="-127"/>
              </a:rPr>
              <a:t>활성여과</a:t>
            </a:r>
            <a:endParaRPr lang="en-US" altLang="ko-KR" sz="2000" b="1" dirty="0">
              <a:solidFill>
                <a:srgbClr val="000000"/>
              </a:solidFill>
              <a:ea typeface="굴림" charset="-127"/>
            </a:endParaRPr>
          </a:p>
          <a:p>
            <a:pPr algn="ctr" defTabSz="957263" eaLnBrk="0" hangingPunct="0"/>
            <a:r>
              <a:rPr lang="ko-KR" altLang="en-US" sz="2000" b="1" dirty="0">
                <a:solidFill>
                  <a:srgbClr val="000000"/>
                </a:solidFill>
                <a:ea typeface="굴림" charset="-127"/>
              </a:rPr>
              <a:t>시스템</a:t>
            </a:r>
            <a:endParaRPr lang="en-US" altLang="ko-KR" sz="2000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71700" name="Text Box 20"/>
          <p:cNvSpPr txBox="1">
            <a:spLocks noChangeArrowheads="1"/>
          </p:cNvSpPr>
          <p:nvPr/>
        </p:nvSpPr>
        <p:spPr bwMode="auto">
          <a:xfrm>
            <a:off x="5572132" y="3375025"/>
            <a:ext cx="2181218" cy="1327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 defTabSz="957263" eaLnBrk="0" hangingPunct="0"/>
            <a:r>
              <a:rPr lang="ko-KR" altLang="en-US" sz="2000" b="1" dirty="0">
                <a:solidFill>
                  <a:srgbClr val="C00000"/>
                </a:solidFill>
                <a:ea typeface="굴림" charset="-127"/>
              </a:rPr>
              <a:t>환경적</a:t>
            </a:r>
            <a:endParaRPr lang="en-US" altLang="ko-KR" sz="2000" b="1" dirty="0">
              <a:solidFill>
                <a:srgbClr val="C00000"/>
              </a:solidFill>
              <a:ea typeface="굴림" charset="-127"/>
            </a:endParaRPr>
          </a:p>
          <a:p>
            <a:pPr defTabSz="957263" eaLnBrk="0" hangingPunct="0"/>
            <a:r>
              <a:rPr lang="ko-KR" altLang="en-US" sz="2000" dirty="0" err="1">
                <a:solidFill>
                  <a:srgbClr val="000000"/>
                </a:solidFill>
                <a:ea typeface="굴림" charset="-127"/>
              </a:rPr>
              <a:t>역세정하지</a:t>
            </a:r>
            <a:r>
              <a:rPr lang="ko-KR" altLang="en-US" sz="2000" dirty="0">
                <a:solidFill>
                  <a:srgbClr val="000000"/>
                </a:solidFill>
                <a:ea typeface="굴림" charset="-127"/>
              </a:rPr>
              <a:t> 않으므로 환경오염이 없다</a:t>
            </a:r>
            <a:r>
              <a:rPr lang="en-US" altLang="ko-KR" sz="1500" dirty="0">
                <a:solidFill>
                  <a:srgbClr val="000000"/>
                </a:solidFill>
                <a:ea typeface="굴림" charset="-127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</a:rPr>
              <a:t> Cycle Filter</a:t>
            </a:r>
          </a:p>
        </p:txBody>
      </p:sp>
      <p:grpSp>
        <p:nvGrpSpPr>
          <p:cNvPr id="100355" name="Group 3"/>
          <p:cNvGrpSpPr>
            <a:grpSpLocks/>
          </p:cNvGrpSpPr>
          <p:nvPr/>
        </p:nvGrpSpPr>
        <p:grpSpPr bwMode="auto">
          <a:xfrm>
            <a:off x="1288488" y="1795463"/>
            <a:ext cx="6931587" cy="4029075"/>
            <a:chOff x="877" y="1296"/>
            <a:chExt cx="4211" cy="2448"/>
          </a:xfrm>
        </p:grpSpPr>
        <p:sp>
          <p:nvSpPr>
            <p:cNvPr id="100356" name="Freeform 4"/>
            <p:cNvSpPr>
              <a:spLocks noEditPoints="1"/>
            </p:cNvSpPr>
            <p:nvPr/>
          </p:nvSpPr>
          <p:spPr bwMode="gray">
            <a:xfrm rot="-1358056">
              <a:off x="877" y="1765"/>
              <a:ext cx="3839" cy="1527"/>
            </a:xfrm>
            <a:custGeom>
              <a:avLst/>
              <a:gdLst/>
              <a:ahLst/>
              <a:cxnLst>
                <a:cxn ang="0">
                  <a:pos x="1692" y="12"/>
                </a:cxn>
                <a:cxn ang="0">
                  <a:pos x="1234" y="74"/>
                </a:cxn>
                <a:cxn ang="0">
                  <a:pos x="828" y="182"/>
                </a:cxn>
                <a:cxn ang="0">
                  <a:pos x="486" y="330"/>
                </a:cxn>
                <a:cxn ang="0">
                  <a:pos x="226" y="510"/>
                </a:cxn>
                <a:cxn ang="0">
                  <a:pos x="58" y="718"/>
                </a:cxn>
                <a:cxn ang="0">
                  <a:pos x="0" y="944"/>
                </a:cxn>
                <a:cxn ang="0">
                  <a:pos x="58" y="1170"/>
                </a:cxn>
                <a:cxn ang="0">
                  <a:pos x="226" y="1378"/>
                </a:cxn>
                <a:cxn ang="0">
                  <a:pos x="486" y="1558"/>
                </a:cxn>
                <a:cxn ang="0">
                  <a:pos x="828" y="1706"/>
                </a:cxn>
                <a:cxn ang="0">
                  <a:pos x="1234" y="1814"/>
                </a:cxn>
                <a:cxn ang="0">
                  <a:pos x="1692" y="1876"/>
                </a:cxn>
                <a:cxn ang="0">
                  <a:pos x="2186" y="1884"/>
                </a:cxn>
                <a:cxn ang="0">
                  <a:pos x="2658" y="1840"/>
                </a:cxn>
                <a:cxn ang="0">
                  <a:pos x="3084" y="1746"/>
                </a:cxn>
                <a:cxn ang="0">
                  <a:pos x="3448" y="1612"/>
                </a:cxn>
                <a:cxn ang="0">
                  <a:pos x="3738" y="1442"/>
                </a:cxn>
                <a:cxn ang="0">
                  <a:pos x="3938" y="1242"/>
                </a:cxn>
                <a:cxn ang="0">
                  <a:pos x="4034" y="1022"/>
                </a:cxn>
                <a:cxn ang="0">
                  <a:pos x="4014" y="790"/>
                </a:cxn>
                <a:cxn ang="0">
                  <a:pos x="3882" y="576"/>
                </a:cxn>
                <a:cxn ang="0">
                  <a:pos x="3650" y="386"/>
                </a:cxn>
                <a:cxn ang="0">
                  <a:pos x="3334" y="228"/>
                </a:cxn>
                <a:cxn ang="0">
                  <a:pos x="2948" y="106"/>
                </a:cxn>
                <a:cxn ang="0">
                  <a:pos x="2506" y="28"/>
                </a:cxn>
                <a:cxn ang="0">
                  <a:pos x="2020" y="0"/>
                </a:cxn>
                <a:cxn ang="0">
                  <a:pos x="1606" y="1736"/>
                </a:cxn>
                <a:cxn ang="0">
                  <a:pos x="1164" y="1678"/>
                </a:cxn>
                <a:cxn ang="0">
                  <a:pos x="776" y="1576"/>
                </a:cxn>
                <a:cxn ang="0">
                  <a:pos x="458" y="1436"/>
                </a:cxn>
                <a:cxn ang="0">
                  <a:pos x="224" y="1266"/>
                </a:cxn>
                <a:cxn ang="0">
                  <a:pos x="88" y="1074"/>
                </a:cxn>
                <a:cxn ang="0">
                  <a:pos x="68" y="864"/>
                </a:cxn>
                <a:cxn ang="0">
                  <a:pos x="166" y="664"/>
                </a:cxn>
                <a:cxn ang="0">
                  <a:pos x="370" y="486"/>
                </a:cxn>
                <a:cxn ang="0">
                  <a:pos x="662" y="336"/>
                </a:cxn>
                <a:cxn ang="0">
                  <a:pos x="1028" y="222"/>
                </a:cxn>
                <a:cxn ang="0">
                  <a:pos x="1454" y="148"/>
                </a:cxn>
                <a:cxn ang="0">
                  <a:pos x="1922" y="120"/>
                </a:cxn>
                <a:cxn ang="0">
                  <a:pos x="2392" y="148"/>
                </a:cxn>
                <a:cxn ang="0">
                  <a:pos x="2818" y="222"/>
                </a:cxn>
                <a:cxn ang="0">
                  <a:pos x="3184" y="336"/>
                </a:cxn>
                <a:cxn ang="0">
                  <a:pos x="3476" y="486"/>
                </a:cxn>
                <a:cxn ang="0">
                  <a:pos x="3680" y="664"/>
                </a:cxn>
                <a:cxn ang="0">
                  <a:pos x="3778" y="864"/>
                </a:cxn>
                <a:cxn ang="0">
                  <a:pos x="3758" y="1074"/>
                </a:cxn>
                <a:cxn ang="0">
                  <a:pos x="3622" y="1266"/>
                </a:cxn>
                <a:cxn ang="0">
                  <a:pos x="3388" y="1436"/>
                </a:cxn>
                <a:cxn ang="0">
                  <a:pos x="3070" y="1576"/>
                </a:cxn>
                <a:cxn ang="0">
                  <a:pos x="2682" y="1678"/>
                </a:cxn>
                <a:cxn ang="0">
                  <a:pos x="2240" y="1736"/>
                </a:cxn>
              </a:cxnLst>
              <a:rect l="0" t="0" r="r" b="b"/>
              <a:pathLst>
                <a:path w="4040" h="1888">
                  <a:moveTo>
                    <a:pt x="2020" y="0"/>
                  </a:moveTo>
                  <a:lnTo>
                    <a:pt x="1854" y="4"/>
                  </a:lnTo>
                  <a:lnTo>
                    <a:pt x="1692" y="12"/>
                  </a:lnTo>
                  <a:lnTo>
                    <a:pt x="1534" y="28"/>
                  </a:lnTo>
                  <a:lnTo>
                    <a:pt x="1382" y="48"/>
                  </a:lnTo>
                  <a:lnTo>
                    <a:pt x="1234" y="74"/>
                  </a:lnTo>
                  <a:lnTo>
                    <a:pt x="1092" y="106"/>
                  </a:lnTo>
                  <a:lnTo>
                    <a:pt x="956" y="142"/>
                  </a:lnTo>
                  <a:lnTo>
                    <a:pt x="828" y="182"/>
                  </a:lnTo>
                  <a:lnTo>
                    <a:pt x="706" y="228"/>
                  </a:lnTo>
                  <a:lnTo>
                    <a:pt x="592" y="276"/>
                  </a:lnTo>
                  <a:lnTo>
                    <a:pt x="486" y="330"/>
                  </a:lnTo>
                  <a:lnTo>
                    <a:pt x="390" y="386"/>
                  </a:lnTo>
                  <a:lnTo>
                    <a:pt x="302" y="446"/>
                  </a:lnTo>
                  <a:lnTo>
                    <a:pt x="226" y="510"/>
                  </a:lnTo>
                  <a:lnTo>
                    <a:pt x="158" y="576"/>
                  </a:lnTo>
                  <a:lnTo>
                    <a:pt x="102" y="646"/>
                  </a:lnTo>
                  <a:lnTo>
                    <a:pt x="58" y="718"/>
                  </a:lnTo>
                  <a:lnTo>
                    <a:pt x="26" y="790"/>
                  </a:lnTo>
                  <a:lnTo>
                    <a:pt x="6" y="866"/>
                  </a:lnTo>
                  <a:lnTo>
                    <a:pt x="0" y="944"/>
                  </a:lnTo>
                  <a:lnTo>
                    <a:pt x="6" y="1022"/>
                  </a:lnTo>
                  <a:lnTo>
                    <a:pt x="26" y="1098"/>
                  </a:lnTo>
                  <a:lnTo>
                    <a:pt x="58" y="1170"/>
                  </a:lnTo>
                  <a:lnTo>
                    <a:pt x="102" y="1242"/>
                  </a:lnTo>
                  <a:lnTo>
                    <a:pt x="158" y="1312"/>
                  </a:lnTo>
                  <a:lnTo>
                    <a:pt x="226" y="1378"/>
                  </a:lnTo>
                  <a:lnTo>
                    <a:pt x="302" y="1442"/>
                  </a:lnTo>
                  <a:lnTo>
                    <a:pt x="390" y="1502"/>
                  </a:lnTo>
                  <a:lnTo>
                    <a:pt x="486" y="1558"/>
                  </a:lnTo>
                  <a:lnTo>
                    <a:pt x="592" y="1612"/>
                  </a:lnTo>
                  <a:lnTo>
                    <a:pt x="706" y="1660"/>
                  </a:lnTo>
                  <a:lnTo>
                    <a:pt x="828" y="1706"/>
                  </a:lnTo>
                  <a:lnTo>
                    <a:pt x="956" y="1746"/>
                  </a:lnTo>
                  <a:lnTo>
                    <a:pt x="1092" y="1782"/>
                  </a:lnTo>
                  <a:lnTo>
                    <a:pt x="1234" y="1814"/>
                  </a:lnTo>
                  <a:lnTo>
                    <a:pt x="1382" y="1840"/>
                  </a:lnTo>
                  <a:lnTo>
                    <a:pt x="1534" y="1860"/>
                  </a:lnTo>
                  <a:lnTo>
                    <a:pt x="1692" y="1876"/>
                  </a:lnTo>
                  <a:lnTo>
                    <a:pt x="1854" y="1884"/>
                  </a:lnTo>
                  <a:lnTo>
                    <a:pt x="2020" y="1888"/>
                  </a:lnTo>
                  <a:lnTo>
                    <a:pt x="2186" y="1884"/>
                  </a:lnTo>
                  <a:lnTo>
                    <a:pt x="2348" y="1876"/>
                  </a:lnTo>
                  <a:lnTo>
                    <a:pt x="2506" y="1860"/>
                  </a:lnTo>
                  <a:lnTo>
                    <a:pt x="2658" y="1840"/>
                  </a:lnTo>
                  <a:lnTo>
                    <a:pt x="2806" y="1814"/>
                  </a:lnTo>
                  <a:lnTo>
                    <a:pt x="2948" y="1782"/>
                  </a:lnTo>
                  <a:lnTo>
                    <a:pt x="3084" y="1746"/>
                  </a:lnTo>
                  <a:lnTo>
                    <a:pt x="3212" y="1706"/>
                  </a:lnTo>
                  <a:lnTo>
                    <a:pt x="3334" y="1660"/>
                  </a:lnTo>
                  <a:lnTo>
                    <a:pt x="3448" y="1612"/>
                  </a:lnTo>
                  <a:lnTo>
                    <a:pt x="3554" y="1558"/>
                  </a:lnTo>
                  <a:lnTo>
                    <a:pt x="3650" y="1502"/>
                  </a:lnTo>
                  <a:lnTo>
                    <a:pt x="3738" y="1442"/>
                  </a:lnTo>
                  <a:lnTo>
                    <a:pt x="3814" y="1378"/>
                  </a:lnTo>
                  <a:lnTo>
                    <a:pt x="3882" y="1312"/>
                  </a:lnTo>
                  <a:lnTo>
                    <a:pt x="3938" y="1242"/>
                  </a:lnTo>
                  <a:lnTo>
                    <a:pt x="3982" y="1170"/>
                  </a:lnTo>
                  <a:lnTo>
                    <a:pt x="4014" y="1098"/>
                  </a:lnTo>
                  <a:lnTo>
                    <a:pt x="4034" y="1022"/>
                  </a:lnTo>
                  <a:lnTo>
                    <a:pt x="4040" y="944"/>
                  </a:lnTo>
                  <a:lnTo>
                    <a:pt x="4034" y="866"/>
                  </a:lnTo>
                  <a:lnTo>
                    <a:pt x="4014" y="790"/>
                  </a:lnTo>
                  <a:lnTo>
                    <a:pt x="3982" y="718"/>
                  </a:lnTo>
                  <a:lnTo>
                    <a:pt x="3938" y="646"/>
                  </a:lnTo>
                  <a:lnTo>
                    <a:pt x="3882" y="576"/>
                  </a:lnTo>
                  <a:lnTo>
                    <a:pt x="3814" y="510"/>
                  </a:lnTo>
                  <a:lnTo>
                    <a:pt x="3738" y="446"/>
                  </a:lnTo>
                  <a:lnTo>
                    <a:pt x="3650" y="386"/>
                  </a:lnTo>
                  <a:lnTo>
                    <a:pt x="3554" y="330"/>
                  </a:lnTo>
                  <a:lnTo>
                    <a:pt x="3448" y="276"/>
                  </a:lnTo>
                  <a:lnTo>
                    <a:pt x="3334" y="228"/>
                  </a:lnTo>
                  <a:lnTo>
                    <a:pt x="3212" y="182"/>
                  </a:lnTo>
                  <a:lnTo>
                    <a:pt x="3084" y="142"/>
                  </a:lnTo>
                  <a:lnTo>
                    <a:pt x="2948" y="106"/>
                  </a:lnTo>
                  <a:lnTo>
                    <a:pt x="2806" y="74"/>
                  </a:lnTo>
                  <a:lnTo>
                    <a:pt x="2658" y="48"/>
                  </a:lnTo>
                  <a:lnTo>
                    <a:pt x="2506" y="28"/>
                  </a:lnTo>
                  <a:lnTo>
                    <a:pt x="2348" y="12"/>
                  </a:lnTo>
                  <a:lnTo>
                    <a:pt x="2186" y="4"/>
                  </a:lnTo>
                  <a:lnTo>
                    <a:pt x="2020" y="0"/>
                  </a:lnTo>
                  <a:close/>
                  <a:moveTo>
                    <a:pt x="1922" y="1748"/>
                  </a:moveTo>
                  <a:lnTo>
                    <a:pt x="1762" y="1746"/>
                  </a:lnTo>
                  <a:lnTo>
                    <a:pt x="1606" y="1736"/>
                  </a:lnTo>
                  <a:lnTo>
                    <a:pt x="1454" y="1722"/>
                  </a:lnTo>
                  <a:lnTo>
                    <a:pt x="1306" y="1702"/>
                  </a:lnTo>
                  <a:lnTo>
                    <a:pt x="1164" y="1678"/>
                  </a:lnTo>
                  <a:lnTo>
                    <a:pt x="1028" y="1648"/>
                  </a:lnTo>
                  <a:lnTo>
                    <a:pt x="898" y="1614"/>
                  </a:lnTo>
                  <a:lnTo>
                    <a:pt x="776" y="1576"/>
                  </a:lnTo>
                  <a:lnTo>
                    <a:pt x="662" y="1532"/>
                  </a:lnTo>
                  <a:lnTo>
                    <a:pt x="554" y="1486"/>
                  </a:lnTo>
                  <a:lnTo>
                    <a:pt x="458" y="1436"/>
                  </a:lnTo>
                  <a:lnTo>
                    <a:pt x="370" y="1382"/>
                  </a:lnTo>
                  <a:lnTo>
                    <a:pt x="292" y="1326"/>
                  </a:lnTo>
                  <a:lnTo>
                    <a:pt x="224" y="1266"/>
                  </a:lnTo>
                  <a:lnTo>
                    <a:pt x="166" y="1204"/>
                  </a:lnTo>
                  <a:lnTo>
                    <a:pt x="122" y="1140"/>
                  </a:lnTo>
                  <a:lnTo>
                    <a:pt x="88" y="1074"/>
                  </a:lnTo>
                  <a:lnTo>
                    <a:pt x="68" y="1004"/>
                  </a:lnTo>
                  <a:lnTo>
                    <a:pt x="62" y="934"/>
                  </a:lnTo>
                  <a:lnTo>
                    <a:pt x="68" y="864"/>
                  </a:lnTo>
                  <a:lnTo>
                    <a:pt x="88" y="796"/>
                  </a:lnTo>
                  <a:lnTo>
                    <a:pt x="122" y="730"/>
                  </a:lnTo>
                  <a:lnTo>
                    <a:pt x="166" y="664"/>
                  </a:lnTo>
                  <a:lnTo>
                    <a:pt x="224" y="602"/>
                  </a:lnTo>
                  <a:lnTo>
                    <a:pt x="292" y="544"/>
                  </a:lnTo>
                  <a:lnTo>
                    <a:pt x="370" y="486"/>
                  </a:lnTo>
                  <a:lnTo>
                    <a:pt x="458" y="434"/>
                  </a:lnTo>
                  <a:lnTo>
                    <a:pt x="554" y="382"/>
                  </a:lnTo>
                  <a:lnTo>
                    <a:pt x="662" y="336"/>
                  </a:lnTo>
                  <a:lnTo>
                    <a:pt x="776" y="294"/>
                  </a:lnTo>
                  <a:lnTo>
                    <a:pt x="898" y="256"/>
                  </a:lnTo>
                  <a:lnTo>
                    <a:pt x="1028" y="222"/>
                  </a:lnTo>
                  <a:lnTo>
                    <a:pt x="1164" y="192"/>
                  </a:lnTo>
                  <a:lnTo>
                    <a:pt x="1306" y="166"/>
                  </a:lnTo>
                  <a:lnTo>
                    <a:pt x="1454" y="148"/>
                  </a:lnTo>
                  <a:lnTo>
                    <a:pt x="1606" y="132"/>
                  </a:lnTo>
                  <a:lnTo>
                    <a:pt x="1762" y="124"/>
                  </a:lnTo>
                  <a:lnTo>
                    <a:pt x="1922" y="120"/>
                  </a:lnTo>
                  <a:lnTo>
                    <a:pt x="2084" y="124"/>
                  </a:lnTo>
                  <a:lnTo>
                    <a:pt x="2240" y="132"/>
                  </a:lnTo>
                  <a:lnTo>
                    <a:pt x="2392" y="148"/>
                  </a:lnTo>
                  <a:lnTo>
                    <a:pt x="2540" y="166"/>
                  </a:lnTo>
                  <a:lnTo>
                    <a:pt x="2682" y="192"/>
                  </a:lnTo>
                  <a:lnTo>
                    <a:pt x="2818" y="222"/>
                  </a:lnTo>
                  <a:lnTo>
                    <a:pt x="2948" y="256"/>
                  </a:lnTo>
                  <a:lnTo>
                    <a:pt x="3070" y="294"/>
                  </a:lnTo>
                  <a:lnTo>
                    <a:pt x="3184" y="336"/>
                  </a:lnTo>
                  <a:lnTo>
                    <a:pt x="3292" y="382"/>
                  </a:lnTo>
                  <a:lnTo>
                    <a:pt x="3388" y="434"/>
                  </a:lnTo>
                  <a:lnTo>
                    <a:pt x="3476" y="486"/>
                  </a:lnTo>
                  <a:lnTo>
                    <a:pt x="3554" y="544"/>
                  </a:lnTo>
                  <a:lnTo>
                    <a:pt x="3622" y="602"/>
                  </a:lnTo>
                  <a:lnTo>
                    <a:pt x="3680" y="664"/>
                  </a:lnTo>
                  <a:lnTo>
                    <a:pt x="3724" y="730"/>
                  </a:lnTo>
                  <a:lnTo>
                    <a:pt x="3758" y="796"/>
                  </a:lnTo>
                  <a:lnTo>
                    <a:pt x="3778" y="864"/>
                  </a:lnTo>
                  <a:lnTo>
                    <a:pt x="3784" y="934"/>
                  </a:lnTo>
                  <a:lnTo>
                    <a:pt x="3778" y="1004"/>
                  </a:lnTo>
                  <a:lnTo>
                    <a:pt x="3758" y="1074"/>
                  </a:lnTo>
                  <a:lnTo>
                    <a:pt x="3724" y="1140"/>
                  </a:lnTo>
                  <a:lnTo>
                    <a:pt x="3680" y="1204"/>
                  </a:lnTo>
                  <a:lnTo>
                    <a:pt x="3622" y="1266"/>
                  </a:lnTo>
                  <a:lnTo>
                    <a:pt x="3554" y="1326"/>
                  </a:lnTo>
                  <a:lnTo>
                    <a:pt x="3476" y="1382"/>
                  </a:lnTo>
                  <a:lnTo>
                    <a:pt x="3388" y="1436"/>
                  </a:lnTo>
                  <a:lnTo>
                    <a:pt x="3292" y="1486"/>
                  </a:lnTo>
                  <a:lnTo>
                    <a:pt x="3184" y="1532"/>
                  </a:lnTo>
                  <a:lnTo>
                    <a:pt x="3070" y="1576"/>
                  </a:lnTo>
                  <a:lnTo>
                    <a:pt x="2948" y="1614"/>
                  </a:lnTo>
                  <a:lnTo>
                    <a:pt x="2818" y="1648"/>
                  </a:lnTo>
                  <a:lnTo>
                    <a:pt x="2682" y="1678"/>
                  </a:lnTo>
                  <a:lnTo>
                    <a:pt x="2540" y="1702"/>
                  </a:lnTo>
                  <a:lnTo>
                    <a:pt x="2392" y="1722"/>
                  </a:lnTo>
                  <a:lnTo>
                    <a:pt x="2240" y="1736"/>
                  </a:lnTo>
                  <a:lnTo>
                    <a:pt x="2084" y="1746"/>
                  </a:lnTo>
                  <a:lnTo>
                    <a:pt x="1922" y="1748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42353"/>
                    <a:invGamma/>
                    <a:alpha val="36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0357" name="Oval 5"/>
            <p:cNvSpPr>
              <a:spLocks noChangeArrowheads="1"/>
            </p:cNvSpPr>
            <p:nvPr/>
          </p:nvSpPr>
          <p:spPr bwMode="gray">
            <a:xfrm rot="-1543677">
              <a:off x="2784" y="1680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358" name="Oval 6"/>
            <p:cNvSpPr>
              <a:spLocks noChangeArrowheads="1"/>
            </p:cNvSpPr>
            <p:nvPr/>
          </p:nvSpPr>
          <p:spPr bwMode="gray">
            <a:xfrm rot="-1543677">
              <a:off x="4416" y="182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359" name="Oval 7"/>
            <p:cNvSpPr>
              <a:spLocks noChangeArrowheads="1"/>
            </p:cNvSpPr>
            <p:nvPr/>
          </p:nvSpPr>
          <p:spPr bwMode="gray">
            <a:xfrm rot="-1543677">
              <a:off x="1872" y="3456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360" name="Oval 8"/>
            <p:cNvSpPr>
              <a:spLocks noChangeArrowheads="1"/>
            </p:cNvSpPr>
            <p:nvPr/>
          </p:nvSpPr>
          <p:spPr bwMode="gray">
            <a:xfrm rot="-1543677">
              <a:off x="3456" y="310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361" name="Oval 9"/>
            <p:cNvSpPr>
              <a:spLocks noChangeArrowheads="1"/>
            </p:cNvSpPr>
            <p:nvPr/>
          </p:nvSpPr>
          <p:spPr bwMode="gray">
            <a:xfrm rot="-1543677">
              <a:off x="1344" y="254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362" name="Oval 10"/>
            <p:cNvSpPr>
              <a:spLocks noChangeArrowheads="1"/>
            </p:cNvSpPr>
            <p:nvPr/>
          </p:nvSpPr>
          <p:spPr bwMode="gray">
            <a:xfrm>
              <a:off x="2407" y="1296"/>
              <a:ext cx="720" cy="694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/>
              <a:endParaRPr lang="ko-KR" altLang="ko-KR"/>
            </a:p>
          </p:txBody>
        </p:sp>
        <p:sp>
          <p:nvSpPr>
            <p:cNvPr id="100363" name="Oval 11"/>
            <p:cNvSpPr>
              <a:spLocks noChangeArrowheads="1"/>
            </p:cNvSpPr>
            <p:nvPr/>
          </p:nvSpPr>
          <p:spPr bwMode="gray">
            <a:xfrm>
              <a:off x="999" y="2126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31373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/>
              <a:endParaRPr lang="ko-KR" altLang="ko-KR"/>
            </a:p>
          </p:txBody>
        </p:sp>
        <p:sp>
          <p:nvSpPr>
            <p:cNvPr id="100364" name="Oval 12"/>
            <p:cNvSpPr>
              <a:spLocks noChangeArrowheads="1"/>
            </p:cNvSpPr>
            <p:nvPr/>
          </p:nvSpPr>
          <p:spPr bwMode="gray">
            <a:xfrm>
              <a:off x="1493" y="3050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/>
              <a:endParaRPr lang="ko-KR" altLang="ko-KR"/>
            </a:p>
          </p:txBody>
        </p:sp>
        <p:sp>
          <p:nvSpPr>
            <p:cNvPr id="100365" name="Oval 13"/>
            <p:cNvSpPr>
              <a:spLocks noChangeArrowheads="1"/>
            </p:cNvSpPr>
            <p:nvPr/>
          </p:nvSpPr>
          <p:spPr bwMode="gray">
            <a:xfrm>
              <a:off x="3048" y="2707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/>
              <a:endParaRPr lang="ko-KR" altLang="ko-KR"/>
            </a:p>
          </p:txBody>
        </p:sp>
        <p:sp>
          <p:nvSpPr>
            <p:cNvPr id="100366" name="Oval 14"/>
            <p:cNvSpPr>
              <a:spLocks noChangeArrowheads="1"/>
            </p:cNvSpPr>
            <p:nvPr/>
          </p:nvSpPr>
          <p:spPr bwMode="gray">
            <a:xfrm>
              <a:off x="4072" y="1420"/>
              <a:ext cx="680" cy="695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/>
              <a:endParaRPr lang="ko-KR" altLang="ko-KR" b="1"/>
            </a:p>
          </p:txBody>
        </p:sp>
        <p:sp>
          <p:nvSpPr>
            <p:cNvPr id="100367" name="Text Box 15"/>
            <p:cNvSpPr txBox="1">
              <a:spLocks noChangeArrowheads="1"/>
            </p:cNvSpPr>
            <p:nvPr/>
          </p:nvSpPr>
          <p:spPr bwMode="gray">
            <a:xfrm>
              <a:off x="1127" y="2375"/>
              <a:ext cx="553" cy="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defTabSz="957263" eaLnBrk="0" hangingPunct="0"/>
              <a:r>
                <a:rPr lang="ko-KR" altLang="en-US" b="1" dirty="0" err="1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수영수</a:t>
              </a:r>
              <a:endParaRPr lang="en-US" altLang="ko-KR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00368" name="Text Box 16"/>
            <p:cNvSpPr txBox="1">
              <a:spLocks noChangeArrowheads="1"/>
            </p:cNvSpPr>
            <p:nvPr/>
          </p:nvSpPr>
          <p:spPr bwMode="gray">
            <a:xfrm>
              <a:off x="2438" y="1545"/>
              <a:ext cx="694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defTabSz="957263" eaLnBrk="0" hangingPunct="0"/>
              <a:r>
                <a:rPr lang="ko-KR" altLang="en-US" sz="1200" b="1" dirty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  이물질여과</a:t>
              </a:r>
              <a:endParaRPr lang="en-US" altLang="ko-KR" sz="12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00369" name="Text Box 17"/>
            <p:cNvSpPr txBox="1">
              <a:spLocks noChangeArrowheads="1"/>
            </p:cNvSpPr>
            <p:nvPr/>
          </p:nvSpPr>
          <p:spPr bwMode="gray">
            <a:xfrm>
              <a:off x="4087" y="1696"/>
              <a:ext cx="651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defTabSz="957263" eaLnBrk="0" hangingPunct="0"/>
              <a:r>
                <a:rPr lang="ko-KR" altLang="en-US" sz="1100" b="1" dirty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카트리지필터</a:t>
              </a:r>
              <a:endParaRPr lang="en-US" altLang="ko-KR" sz="11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00370" name="Text Box 18"/>
            <p:cNvSpPr txBox="1">
              <a:spLocks noChangeArrowheads="1"/>
            </p:cNvSpPr>
            <p:nvPr/>
          </p:nvSpPr>
          <p:spPr bwMode="gray">
            <a:xfrm>
              <a:off x="3219" y="2956"/>
              <a:ext cx="392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defTabSz="957263" eaLnBrk="0" hangingPunct="0"/>
              <a:r>
                <a:rPr lang="ko-KR" altLang="en-US" sz="1200" b="1" dirty="0" err="1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활성석</a:t>
              </a:r>
              <a:endParaRPr lang="en-US" altLang="ko-KR" sz="12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00371" name="Text Box 19"/>
            <p:cNvSpPr txBox="1">
              <a:spLocks noChangeArrowheads="1"/>
            </p:cNvSpPr>
            <p:nvPr/>
          </p:nvSpPr>
          <p:spPr bwMode="gray">
            <a:xfrm>
              <a:off x="1638" y="3295"/>
              <a:ext cx="408" cy="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defTabSz="957263" eaLnBrk="0" hangingPunct="0"/>
              <a:r>
                <a:rPr lang="ko-KR" altLang="en-US" b="1" dirty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활수</a:t>
              </a:r>
              <a:endParaRPr lang="en-US" altLang="ko-KR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100372" name="Text Box 20"/>
            <p:cNvSpPr txBox="1">
              <a:spLocks noChangeArrowheads="1"/>
            </p:cNvSpPr>
            <p:nvPr/>
          </p:nvSpPr>
          <p:spPr bwMode="gray">
            <a:xfrm>
              <a:off x="2160" y="2304"/>
              <a:ext cx="145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en-US" altLang="ko-KR" sz="2900" b="1" dirty="0">
                  <a:ea typeface="굴림" charset="-127"/>
                </a:rPr>
                <a:t>Cycle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dirty="0">
                <a:ea typeface="굴림" charset="-127"/>
              </a:rPr>
              <a:t>SYSTEM </a:t>
            </a:r>
            <a:r>
              <a:rPr lang="ko-KR" altLang="en-US" sz="3200" dirty="0">
                <a:ea typeface="굴림" charset="-127"/>
              </a:rPr>
              <a:t>구성</a:t>
            </a:r>
            <a:endParaRPr lang="en-US" altLang="ko-KR" sz="1900" dirty="0">
              <a:ea typeface="굴림" charset="-127"/>
            </a:endParaRPr>
          </a:p>
        </p:txBody>
      </p:sp>
      <p:sp>
        <p:nvSpPr>
          <p:cNvPr id="71683" name="AutoShape 3"/>
          <p:cNvSpPr>
            <a:spLocks noChangeArrowheads="1"/>
          </p:cNvSpPr>
          <p:nvPr/>
        </p:nvSpPr>
        <p:spPr bwMode="auto">
          <a:xfrm>
            <a:off x="5357818" y="3143248"/>
            <a:ext cx="3429024" cy="242889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5782" tIns="47891" rIns="95782" bIns="47891" anchor="ctr"/>
          <a:lstStyle/>
          <a:p>
            <a:pPr algn="ctr" defTabSz="957263" eaLnBrk="0" hangingPunct="0"/>
            <a:endParaRPr lang="ko-KR" altLang="ko-KR">
              <a:latin typeface="Verdana" pitchFamily="34" charset="0"/>
            </a:endParaRPr>
          </a:p>
        </p:txBody>
      </p:sp>
      <p:sp>
        <p:nvSpPr>
          <p:cNvPr id="71685" name="AutoShape 5"/>
          <p:cNvSpPr>
            <a:spLocks noChangeArrowheads="1"/>
          </p:cNvSpPr>
          <p:nvPr/>
        </p:nvSpPr>
        <p:spPr bwMode="auto">
          <a:xfrm>
            <a:off x="642910" y="3071810"/>
            <a:ext cx="3071834" cy="250033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5782" tIns="47891" rIns="95782" bIns="47891" anchor="ctr"/>
          <a:lstStyle/>
          <a:p>
            <a:pPr algn="ctr" defTabSz="957263" eaLnBrk="0" hangingPunct="0"/>
            <a:endParaRPr lang="ko-KR" altLang="ko-KR">
              <a:latin typeface="Verdana" pitchFamily="34" charset="0"/>
            </a:endParaRP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1238250" y="3394075"/>
            <a:ext cx="2038350" cy="40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 defTabSz="957263" eaLnBrk="0" hangingPunct="0"/>
            <a:endParaRPr lang="en-US" altLang="ko-KR" sz="2000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71687" name="Freeform 7"/>
          <p:cNvSpPr>
            <a:spLocks/>
          </p:cNvSpPr>
          <p:nvPr/>
        </p:nvSpPr>
        <p:spPr bwMode="gray">
          <a:xfrm>
            <a:off x="3643306" y="3143248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1688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09403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1689" name="Freeform 9"/>
          <p:cNvSpPr>
            <a:spLocks/>
          </p:cNvSpPr>
          <p:nvPr/>
        </p:nvSpPr>
        <p:spPr bwMode="gray">
          <a:xfrm flipH="1">
            <a:off x="4572000" y="3071810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071802" y="1428736"/>
            <a:ext cx="3000375" cy="1601788"/>
            <a:chOff x="1997" y="1314"/>
            <a:chExt cx="1889" cy="1009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71692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693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71694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1695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1696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1697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 dirty="0"/>
            </a:p>
          </p:txBody>
        </p:sp>
      </p:grp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3500430" y="1857364"/>
            <a:ext cx="2071701" cy="4044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 algn="ctr" defTabSz="957263" eaLnBrk="0" hangingPunct="0"/>
            <a:r>
              <a:rPr lang="ko-KR" altLang="en-US" sz="2000" b="1" dirty="0">
                <a:solidFill>
                  <a:srgbClr val="000000"/>
                </a:solidFill>
                <a:ea typeface="굴림" charset="-127"/>
              </a:rPr>
              <a:t>활성여과시스템</a:t>
            </a:r>
            <a:endParaRPr lang="en-US" altLang="ko-KR" sz="2000" b="1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71700" name="Text Box 20"/>
          <p:cNvSpPr txBox="1">
            <a:spLocks noChangeArrowheads="1"/>
          </p:cNvSpPr>
          <p:nvPr/>
        </p:nvSpPr>
        <p:spPr bwMode="auto">
          <a:xfrm>
            <a:off x="5572132" y="3375025"/>
            <a:ext cx="2181218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 defTabSz="957263" eaLnBrk="0" hangingPunct="0"/>
            <a:endParaRPr lang="en-US" altLang="ko-KR" sz="1500" dirty="0">
              <a:solidFill>
                <a:srgbClr val="000000"/>
              </a:solidFill>
              <a:ea typeface="굴림" charset="-127"/>
            </a:endParaRPr>
          </a:p>
        </p:txBody>
      </p:sp>
      <p:pic>
        <p:nvPicPr>
          <p:cNvPr id="24" name="Picture 24" descr="ㅎ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286124"/>
            <a:ext cx="285752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D:\green\삼부presentation\탱크내부\DSC02239.JPG"/>
          <p:cNvPicPr>
            <a:picLocks noChangeAspect="1" noChangeArrowheads="1"/>
          </p:cNvPicPr>
          <p:nvPr/>
        </p:nvPicPr>
        <p:blipFill>
          <a:blip r:embed="rId3"/>
          <a:srcRect l="35664" r="8816"/>
          <a:stretch>
            <a:fillRect/>
          </a:stretch>
        </p:blipFill>
        <p:spPr bwMode="auto">
          <a:xfrm>
            <a:off x="5559075" y="3286124"/>
            <a:ext cx="1370380" cy="22013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26" name="Picture 2" descr="D:\green\삼부presentation\활성석\IMG_3569.JPG"/>
          <p:cNvPicPr>
            <a:picLocks noChangeAspect="1" noChangeArrowheads="1"/>
          </p:cNvPicPr>
          <p:nvPr/>
        </p:nvPicPr>
        <p:blipFill>
          <a:blip r:embed="rId4"/>
          <a:srcRect l="17582" r="19780"/>
          <a:stretch>
            <a:fillRect/>
          </a:stretch>
        </p:blipFill>
        <p:spPr bwMode="auto">
          <a:xfrm>
            <a:off x="7072330" y="3286124"/>
            <a:ext cx="1500169" cy="21431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23" name="Picture 3" descr="D:\green\삼부presentation\탱크\카트리지\카트리지필터.jpg"/>
          <p:cNvPicPr>
            <a:picLocks noChangeAspect="1" noChangeArrowheads="1"/>
          </p:cNvPicPr>
          <p:nvPr/>
        </p:nvPicPr>
        <p:blipFill>
          <a:blip r:embed="rId5" cstate="print"/>
          <a:srcRect l="28090" t="16103" r="20226"/>
          <a:stretch>
            <a:fillRect/>
          </a:stretch>
        </p:blipFill>
        <p:spPr bwMode="auto">
          <a:xfrm>
            <a:off x="1214414" y="1285860"/>
            <a:ext cx="1285852" cy="157161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7" name="그림 12" descr="활성석2.jpg"/>
          <p:cNvPicPr>
            <a:picLocks noChangeAspect="1"/>
          </p:cNvPicPr>
          <p:nvPr/>
        </p:nvPicPr>
        <p:blipFill>
          <a:blip r:embed="rId6" cstate="print"/>
          <a:srcRect l="23299" t="6403" r="20293" b="2036"/>
          <a:stretch>
            <a:fillRect/>
          </a:stretch>
        </p:blipFill>
        <p:spPr bwMode="auto">
          <a:xfrm>
            <a:off x="6357950" y="1285860"/>
            <a:ext cx="1285884" cy="157163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dirty="0">
                <a:ea typeface="굴림" charset="-127"/>
              </a:rPr>
              <a:t>여과순서</a:t>
            </a:r>
            <a:endParaRPr lang="en-US" altLang="ko-KR" sz="1900" dirty="0">
              <a:ea typeface="굴림" charset="-127"/>
            </a:endParaRPr>
          </a:p>
        </p:txBody>
      </p:sp>
      <p:sp>
        <p:nvSpPr>
          <p:cNvPr id="75779" name="Line 3"/>
          <p:cNvSpPr>
            <a:spLocks noChangeShapeType="1"/>
          </p:cNvSpPr>
          <p:nvPr/>
        </p:nvSpPr>
        <p:spPr bwMode="gray">
          <a:xfrm flipH="1">
            <a:off x="873125" y="5621338"/>
            <a:ext cx="165735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780" name="Line 4"/>
          <p:cNvSpPr>
            <a:spLocks noChangeShapeType="1"/>
          </p:cNvSpPr>
          <p:nvPr/>
        </p:nvSpPr>
        <p:spPr bwMode="gray">
          <a:xfrm flipH="1">
            <a:off x="873125" y="4783138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781" name="Line 5"/>
          <p:cNvSpPr>
            <a:spLocks noChangeShapeType="1"/>
          </p:cNvSpPr>
          <p:nvPr/>
        </p:nvSpPr>
        <p:spPr bwMode="gray">
          <a:xfrm flipH="1">
            <a:off x="873125" y="3952875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782" name="Line 6"/>
          <p:cNvSpPr>
            <a:spLocks noChangeShapeType="1"/>
          </p:cNvSpPr>
          <p:nvPr/>
        </p:nvSpPr>
        <p:spPr bwMode="gray">
          <a:xfrm flipH="1">
            <a:off x="873125" y="3124200"/>
            <a:ext cx="416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gray">
          <a:xfrm flipH="1" flipV="1">
            <a:off x="873125" y="2282825"/>
            <a:ext cx="503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784" name="Line 8"/>
          <p:cNvSpPr>
            <a:spLocks noChangeShapeType="1"/>
          </p:cNvSpPr>
          <p:nvPr/>
        </p:nvSpPr>
        <p:spPr bwMode="gray">
          <a:xfrm>
            <a:off x="1025525" y="2276475"/>
            <a:ext cx="0" cy="871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gray">
          <a:xfrm>
            <a:off x="1025525" y="3148013"/>
            <a:ext cx="0" cy="817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786" name="Line 10"/>
          <p:cNvSpPr>
            <a:spLocks noChangeShapeType="1"/>
          </p:cNvSpPr>
          <p:nvPr/>
        </p:nvSpPr>
        <p:spPr bwMode="gray">
          <a:xfrm>
            <a:off x="1025525" y="3965575"/>
            <a:ext cx="0" cy="815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787" name="Line 11"/>
          <p:cNvSpPr>
            <a:spLocks noChangeShapeType="1"/>
          </p:cNvSpPr>
          <p:nvPr/>
        </p:nvSpPr>
        <p:spPr bwMode="gray">
          <a:xfrm>
            <a:off x="1025525" y="4783138"/>
            <a:ext cx="0" cy="815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gray">
          <a:xfrm>
            <a:off x="1177925" y="2600325"/>
            <a:ext cx="1309061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en-US" altLang="ko-KR" sz="1500" dirty="0" err="1">
                <a:latin typeface="Verdana" pitchFamily="34" charset="0"/>
                <a:ea typeface="굴림" charset="-127"/>
              </a:rPr>
              <a:t>Activestone</a:t>
            </a:r>
            <a:endParaRPr lang="en-US" altLang="ko-KR" sz="1500" dirty="0">
              <a:latin typeface="Verdana" pitchFamily="34" charset="0"/>
              <a:ea typeface="굴림" charset="-127"/>
            </a:endParaRPr>
          </a:p>
        </p:txBody>
      </p:sp>
      <p:sp>
        <p:nvSpPr>
          <p:cNvPr id="75789" name="Text Box 13"/>
          <p:cNvSpPr txBox="1">
            <a:spLocks noChangeArrowheads="1"/>
          </p:cNvSpPr>
          <p:nvPr/>
        </p:nvSpPr>
        <p:spPr bwMode="gray">
          <a:xfrm>
            <a:off x="1177925" y="3427413"/>
            <a:ext cx="1309061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en-US" altLang="ko-KR" sz="1500" dirty="0" err="1">
                <a:latin typeface="Verdana" pitchFamily="34" charset="0"/>
                <a:ea typeface="굴림" charset="-127"/>
              </a:rPr>
              <a:t>Activestone</a:t>
            </a:r>
            <a:endParaRPr lang="en-US" altLang="ko-KR" sz="1500" dirty="0">
              <a:latin typeface="Verdana" pitchFamily="34" charset="0"/>
              <a:ea typeface="굴림" charset="-127"/>
            </a:endParaRPr>
          </a:p>
        </p:txBody>
      </p:sp>
      <p:sp>
        <p:nvSpPr>
          <p:cNvPr id="75790" name="Text Box 14"/>
          <p:cNvSpPr txBox="1">
            <a:spLocks noChangeArrowheads="1"/>
          </p:cNvSpPr>
          <p:nvPr/>
        </p:nvSpPr>
        <p:spPr bwMode="gray">
          <a:xfrm>
            <a:off x="1177925" y="4291013"/>
            <a:ext cx="1467823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en-US" altLang="ko-KR" sz="1500" dirty="0" err="1">
                <a:latin typeface="Verdana" pitchFamily="34" charset="0"/>
                <a:ea typeface="굴림" charset="-127"/>
              </a:rPr>
              <a:t>FilterElement</a:t>
            </a:r>
            <a:endParaRPr lang="en-US" altLang="ko-KR" sz="1500" dirty="0">
              <a:latin typeface="Verdana" pitchFamily="34" charset="0"/>
              <a:ea typeface="굴림" charset="-127"/>
            </a:endParaRPr>
          </a:p>
        </p:txBody>
      </p:sp>
      <p:sp>
        <p:nvSpPr>
          <p:cNvPr id="75791" name="Text Box 15"/>
          <p:cNvSpPr txBox="1">
            <a:spLocks noChangeArrowheads="1"/>
          </p:cNvSpPr>
          <p:nvPr/>
        </p:nvSpPr>
        <p:spPr bwMode="gray">
          <a:xfrm>
            <a:off x="1177925" y="5097463"/>
            <a:ext cx="1365230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defTabSz="957263" eaLnBrk="0" hangingPunct="0"/>
            <a:r>
              <a:rPr lang="en-US" altLang="ko-KR" sz="1500" dirty="0">
                <a:latin typeface="Verdana" pitchFamily="34" charset="0"/>
                <a:ea typeface="굴림" charset="-127"/>
              </a:rPr>
              <a:t>Hair catcher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590800" y="2286000"/>
            <a:ext cx="5826125" cy="3343275"/>
            <a:chOff x="1514" y="1446"/>
            <a:chExt cx="3670" cy="2106"/>
          </a:xfrm>
        </p:grpSpPr>
        <p:sp>
          <p:nvSpPr>
            <p:cNvPr id="75793" name="Freeform 17"/>
            <p:cNvSpPr>
              <a:spLocks/>
            </p:cNvSpPr>
            <p:nvPr/>
          </p:nvSpPr>
          <p:spPr bwMode="gray">
            <a:xfrm>
              <a:off x="4817" y="1446"/>
              <a:ext cx="363" cy="533"/>
            </a:xfrm>
            <a:custGeom>
              <a:avLst/>
              <a:gdLst/>
              <a:ahLst/>
              <a:cxnLst>
                <a:cxn ang="0">
                  <a:pos x="308" y="120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0"/>
                </a:cxn>
              </a:cxnLst>
              <a:rect l="0" t="0" r="r" b="b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794" name="Freeform 18"/>
            <p:cNvSpPr>
              <a:spLocks/>
            </p:cNvSpPr>
            <p:nvPr/>
          </p:nvSpPr>
          <p:spPr bwMode="gray">
            <a:xfrm>
              <a:off x="3078" y="1446"/>
              <a:ext cx="2106" cy="341"/>
            </a:xfrm>
            <a:custGeom>
              <a:avLst/>
              <a:gdLst/>
              <a:ahLst/>
              <a:cxnLst>
                <a:cxn ang="0">
                  <a:pos x="1478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1786" y="0"/>
                </a:cxn>
                <a:cxn ang="0">
                  <a:pos x="1478" y="284"/>
                </a:cxn>
              </a:cxnLst>
              <a:rect l="0" t="0" r="r" b="b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795" name="Freeform 19"/>
            <p:cNvSpPr>
              <a:spLocks/>
            </p:cNvSpPr>
            <p:nvPr/>
          </p:nvSpPr>
          <p:spPr bwMode="gray">
            <a:xfrm>
              <a:off x="4452" y="1970"/>
              <a:ext cx="363" cy="530"/>
            </a:xfrm>
            <a:custGeom>
              <a:avLst/>
              <a:gdLst/>
              <a:ahLst/>
              <a:cxnLst>
                <a:cxn ang="0">
                  <a:pos x="308" y="120"/>
                </a:cxn>
                <a:cxn ang="0">
                  <a:pos x="0" y="442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0"/>
                </a:cxn>
              </a:cxnLst>
              <a:rect l="0" t="0" r="r" b="b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796" name="Freeform 20"/>
            <p:cNvSpPr>
              <a:spLocks/>
            </p:cNvSpPr>
            <p:nvPr/>
          </p:nvSpPr>
          <p:spPr bwMode="gray">
            <a:xfrm>
              <a:off x="2555" y="1970"/>
              <a:ext cx="2264" cy="340"/>
            </a:xfrm>
            <a:custGeom>
              <a:avLst/>
              <a:gdLst/>
              <a:ahLst/>
              <a:cxnLst>
                <a:cxn ang="0">
                  <a:pos x="1612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1920" y="0"/>
                </a:cxn>
                <a:cxn ang="0">
                  <a:pos x="1612" y="284"/>
                </a:cxn>
              </a:cxnLst>
              <a:rect l="0" t="0" r="r" b="b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chemeClr val="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797" name="Freeform 21"/>
            <p:cNvSpPr>
              <a:spLocks/>
            </p:cNvSpPr>
            <p:nvPr/>
          </p:nvSpPr>
          <p:spPr bwMode="gray">
            <a:xfrm>
              <a:off x="4086" y="2494"/>
              <a:ext cx="361" cy="532"/>
            </a:xfrm>
            <a:custGeom>
              <a:avLst/>
              <a:gdLst/>
              <a:ahLst/>
              <a:cxnLst>
                <a:cxn ang="0">
                  <a:pos x="306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6" y="0"/>
                </a:cxn>
                <a:cxn ang="0">
                  <a:pos x="306" y="122"/>
                </a:cxn>
              </a:cxnLst>
              <a:rect l="0" t="0" r="r" b="b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798" name="Freeform 22"/>
            <p:cNvSpPr>
              <a:spLocks/>
            </p:cNvSpPr>
            <p:nvPr/>
          </p:nvSpPr>
          <p:spPr bwMode="gray">
            <a:xfrm>
              <a:off x="3722" y="3019"/>
              <a:ext cx="364" cy="533"/>
            </a:xfrm>
            <a:custGeom>
              <a:avLst/>
              <a:gdLst/>
              <a:ahLst/>
              <a:cxnLst>
                <a:cxn ang="0">
                  <a:pos x="308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2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799" name="Freeform 23"/>
            <p:cNvSpPr>
              <a:spLocks/>
            </p:cNvSpPr>
            <p:nvPr/>
          </p:nvSpPr>
          <p:spPr bwMode="gray">
            <a:xfrm>
              <a:off x="1515" y="3022"/>
              <a:ext cx="2571" cy="340"/>
            </a:xfrm>
            <a:custGeom>
              <a:avLst/>
              <a:gdLst/>
              <a:ahLst/>
              <a:cxnLst>
                <a:cxn ang="0">
                  <a:pos x="1872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2180" y="0"/>
                </a:cxn>
                <a:cxn ang="0">
                  <a:pos x="1872" y="284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800" name="Freeform 24"/>
            <p:cNvSpPr>
              <a:spLocks/>
            </p:cNvSpPr>
            <p:nvPr/>
          </p:nvSpPr>
          <p:spPr bwMode="gray">
            <a:xfrm>
              <a:off x="1888" y="1543"/>
              <a:ext cx="1158" cy="1715"/>
            </a:xfrm>
            <a:custGeom>
              <a:avLst/>
              <a:gdLst/>
              <a:ahLst/>
              <a:cxnLst>
                <a:cxn ang="0">
                  <a:pos x="12" y="2464"/>
                </a:cxn>
                <a:cxn ang="0">
                  <a:pos x="56" y="2120"/>
                </a:cxn>
                <a:cxn ang="0">
                  <a:pos x="124" y="1808"/>
                </a:cxn>
                <a:cxn ang="0">
                  <a:pos x="212" y="1524"/>
                </a:cxn>
                <a:cxn ang="0">
                  <a:pos x="316" y="1270"/>
                </a:cxn>
                <a:cxn ang="0">
                  <a:pos x="430" y="1044"/>
                </a:cxn>
                <a:cxn ang="0">
                  <a:pos x="550" y="846"/>
                </a:cxn>
                <a:cxn ang="0">
                  <a:pos x="672" y="674"/>
                </a:cxn>
                <a:cxn ang="0">
                  <a:pos x="792" y="528"/>
                </a:cxn>
                <a:cxn ang="0">
                  <a:pos x="906" y="408"/>
                </a:cxn>
                <a:cxn ang="0">
                  <a:pos x="1010" y="310"/>
                </a:cxn>
                <a:cxn ang="0">
                  <a:pos x="1096" y="236"/>
                </a:cxn>
                <a:cxn ang="0">
                  <a:pos x="1164" y="184"/>
                </a:cxn>
                <a:cxn ang="0">
                  <a:pos x="1208" y="154"/>
                </a:cxn>
                <a:cxn ang="0">
                  <a:pos x="1224" y="144"/>
                </a:cxn>
                <a:cxn ang="0">
                  <a:pos x="1728" y="56"/>
                </a:cxn>
                <a:cxn ang="0">
                  <a:pos x="1568" y="328"/>
                </a:cxn>
                <a:cxn ang="0">
                  <a:pos x="1554" y="332"/>
                </a:cxn>
                <a:cxn ang="0">
                  <a:pos x="1514" y="346"/>
                </a:cxn>
                <a:cxn ang="0">
                  <a:pos x="1452" y="370"/>
                </a:cxn>
                <a:cxn ang="0">
                  <a:pos x="1370" y="410"/>
                </a:cxn>
                <a:cxn ang="0">
                  <a:pos x="1270" y="466"/>
                </a:cxn>
                <a:cxn ang="0">
                  <a:pos x="1158" y="540"/>
                </a:cxn>
                <a:cxn ang="0">
                  <a:pos x="1034" y="636"/>
                </a:cxn>
                <a:cxn ang="0">
                  <a:pos x="904" y="756"/>
                </a:cxn>
                <a:cxn ang="0">
                  <a:pos x="770" y="900"/>
                </a:cxn>
                <a:cxn ang="0">
                  <a:pos x="632" y="1076"/>
                </a:cxn>
                <a:cxn ang="0">
                  <a:pos x="498" y="1280"/>
                </a:cxn>
                <a:cxn ang="0">
                  <a:pos x="370" y="1518"/>
                </a:cxn>
                <a:cxn ang="0">
                  <a:pos x="248" y="1792"/>
                </a:cxn>
                <a:cxn ang="0">
                  <a:pos x="138" y="2104"/>
                </a:cxn>
                <a:cxn ang="0">
                  <a:pos x="42" y="2456"/>
                </a:cxn>
              </a:cxnLst>
              <a:rect l="0" t="0" r="r" b="b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gradFill rotWithShape="1">
              <a:gsLst>
                <a:gs pos="0">
                  <a:srgbClr val="D11364"/>
                </a:gs>
                <a:gs pos="100000">
                  <a:srgbClr val="D11364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801" name="Rectangle 25"/>
            <p:cNvSpPr>
              <a:spLocks noChangeArrowheads="1"/>
            </p:cNvSpPr>
            <p:nvPr/>
          </p:nvSpPr>
          <p:spPr bwMode="gray">
            <a:xfrm>
              <a:off x="3082" y="1787"/>
              <a:ext cx="1743" cy="192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shade val="72549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 eaLnBrk="0" hangingPunct="0"/>
              <a:r>
                <a:rPr lang="ko-KR" altLang="en-US" sz="1600" b="1" dirty="0">
                  <a:solidFill>
                    <a:srgbClr val="FFFFFF"/>
                  </a:solidFill>
                  <a:latin typeface="Verdana" pitchFamily="34" charset="0"/>
                  <a:ea typeface="굴림" charset="-127"/>
                </a:rPr>
                <a:t>생물여과</a:t>
              </a:r>
              <a:endParaRPr lang="en-US" altLang="ko-KR" sz="1600" b="1" dirty="0">
                <a:solidFill>
                  <a:srgbClr val="FFFFFF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75802" name="Rectangle 26"/>
            <p:cNvSpPr>
              <a:spLocks noChangeArrowheads="1"/>
            </p:cNvSpPr>
            <p:nvPr/>
          </p:nvSpPr>
          <p:spPr bwMode="gray">
            <a:xfrm>
              <a:off x="2556" y="2310"/>
              <a:ext cx="1900" cy="188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shade val="72549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 eaLnBrk="0" hangingPunct="0"/>
              <a:r>
                <a:rPr lang="ko-KR" altLang="en-US" sz="1600" b="1" dirty="0">
                  <a:solidFill>
                    <a:srgbClr val="FFFFFF"/>
                  </a:solidFill>
                  <a:latin typeface="Verdana" pitchFamily="34" charset="0"/>
                  <a:ea typeface="굴림" charset="-127"/>
                </a:rPr>
                <a:t>흡착여과</a:t>
              </a:r>
              <a:endParaRPr lang="en-US" altLang="ko-KR" sz="1600" b="1" dirty="0">
                <a:solidFill>
                  <a:srgbClr val="FFFFFF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75803" name="Freeform 27"/>
            <p:cNvSpPr>
              <a:spLocks/>
            </p:cNvSpPr>
            <p:nvPr/>
          </p:nvSpPr>
          <p:spPr bwMode="gray">
            <a:xfrm>
              <a:off x="2036" y="2494"/>
              <a:ext cx="2415" cy="343"/>
            </a:xfrm>
            <a:custGeom>
              <a:avLst/>
              <a:gdLst/>
              <a:ahLst/>
              <a:cxnLst>
                <a:cxn ang="0">
                  <a:pos x="1742" y="286"/>
                </a:cxn>
                <a:cxn ang="0">
                  <a:pos x="0" y="286"/>
                </a:cxn>
                <a:cxn ang="0">
                  <a:pos x="446" y="0"/>
                </a:cxn>
                <a:cxn ang="0">
                  <a:pos x="2048" y="0"/>
                </a:cxn>
                <a:cxn ang="0">
                  <a:pos x="1742" y="286"/>
                </a:cxn>
              </a:cxnLst>
              <a:rect l="0" t="0" r="r" b="b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5804" name="Rectangle 28"/>
            <p:cNvSpPr>
              <a:spLocks noChangeArrowheads="1"/>
            </p:cNvSpPr>
            <p:nvPr/>
          </p:nvSpPr>
          <p:spPr bwMode="gray">
            <a:xfrm>
              <a:off x="2038" y="2836"/>
              <a:ext cx="2056" cy="188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shade val="72549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 eaLnBrk="0" hangingPunct="0"/>
              <a:r>
                <a:rPr lang="ko-KR" altLang="en-US" sz="1600" b="1" dirty="0">
                  <a:solidFill>
                    <a:srgbClr val="FFFFFF"/>
                  </a:solidFill>
                  <a:latin typeface="Verdana" pitchFamily="34" charset="0"/>
                  <a:ea typeface="굴림" charset="-127"/>
                </a:rPr>
                <a:t>물리여과</a:t>
              </a:r>
              <a:endParaRPr lang="en-US" altLang="ko-KR" sz="1600" b="1" dirty="0">
                <a:solidFill>
                  <a:srgbClr val="FFFFFF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75805" name="Rectangle 29"/>
            <p:cNvSpPr>
              <a:spLocks noChangeArrowheads="1"/>
            </p:cNvSpPr>
            <p:nvPr/>
          </p:nvSpPr>
          <p:spPr bwMode="gray">
            <a:xfrm>
              <a:off x="1514" y="3363"/>
              <a:ext cx="2213" cy="187"/>
            </a:xfrm>
            <a:prstGeom prst="rect">
              <a:avLst/>
            </a:prstGeom>
            <a:gradFill rotWithShape="1">
              <a:gsLst>
                <a:gs pos="0">
                  <a:schemeClr val="tx2">
                    <a:gamma/>
                    <a:shade val="72549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 eaLnBrk="0" hangingPunct="0"/>
              <a:r>
                <a:rPr lang="ko-KR" altLang="en-US" sz="1600" b="1" dirty="0">
                  <a:solidFill>
                    <a:srgbClr val="FFFFFF"/>
                  </a:solidFill>
                  <a:latin typeface="Verdana" pitchFamily="34" charset="0"/>
                  <a:ea typeface="굴림" charset="-127"/>
                </a:rPr>
                <a:t>단순여과</a:t>
              </a:r>
              <a:endParaRPr lang="en-US" altLang="ko-KR" sz="1600" b="1" dirty="0">
                <a:solidFill>
                  <a:srgbClr val="FFFFFF"/>
                </a:solidFill>
                <a:latin typeface="Verdana" pitchFamily="34" charset="0"/>
                <a:ea typeface="굴림" charset="-127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dirty="0">
                <a:ea typeface="굴림" charset="-127"/>
              </a:rPr>
              <a:t>Filter </a:t>
            </a:r>
            <a:r>
              <a:rPr lang="en-US" altLang="ko-KR" sz="3200" dirty="0" err="1">
                <a:ea typeface="굴림" charset="-127"/>
              </a:rPr>
              <a:t>funtion</a:t>
            </a:r>
            <a:endParaRPr lang="en-US" altLang="ko-KR" sz="1900" dirty="0">
              <a:ea typeface="굴림" charset="-127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14414" y="1785926"/>
            <a:ext cx="2066915" cy="4035425"/>
            <a:chOff x="720" y="1296"/>
            <a:chExt cx="1367" cy="2542"/>
          </a:xfrm>
        </p:grpSpPr>
        <p:sp>
          <p:nvSpPr>
            <p:cNvPr id="98308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09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10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11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12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13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98315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8316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98317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98318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98319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98320" name="Text Box 16"/>
            <p:cNvSpPr txBox="1">
              <a:spLocks noChangeArrowheads="1"/>
            </p:cNvSpPr>
            <p:nvPr/>
          </p:nvSpPr>
          <p:spPr bwMode="gray">
            <a:xfrm>
              <a:off x="1167" y="1357"/>
              <a:ext cx="450" cy="2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algn="ctr" defTabSz="957263"/>
              <a:r>
                <a:rPr lang="ko-KR" altLang="en-US" sz="1600" dirty="0">
                  <a:solidFill>
                    <a:srgbClr val="000000"/>
                  </a:solidFill>
                  <a:ea typeface="굴림" charset="-127"/>
                </a:rPr>
                <a:t>물리</a:t>
              </a:r>
              <a:endParaRPr lang="en-US" altLang="ko-KR" sz="1600" dirty="0">
                <a:ea typeface="굴림" charset="-127"/>
              </a:endParaRPr>
            </a:p>
          </p:txBody>
        </p:sp>
        <p:sp>
          <p:nvSpPr>
            <p:cNvPr id="98321" name="Text Box 17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7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95782" tIns="47891" rIns="95782" bIns="47891">
              <a:spAutoFit/>
            </a:bodyPr>
            <a:lstStyle/>
            <a:p>
              <a:pPr defTabSz="957263"/>
              <a:r>
                <a:rPr lang="en-US" altLang="ko-KR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20-100</a:t>
              </a:r>
              <a:r>
                <a:rPr lang="ko-KR" altLang="en-US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미크론의 </a:t>
              </a:r>
              <a:r>
                <a:rPr lang="en-US" altLang="ko-KR" sz="1500" b="1" dirty="0" err="1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cartrige</a:t>
              </a:r>
              <a:r>
                <a:rPr lang="en-US" altLang="ko-KR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 filter</a:t>
              </a:r>
              <a:r>
                <a:rPr lang="ko-KR" altLang="en-US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로 불순물을 여과한다</a:t>
              </a:r>
              <a:r>
                <a:rPr lang="en-US" altLang="ko-KR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.</a:t>
              </a:r>
              <a:r>
                <a:rPr lang="ko-KR" altLang="en-US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년</a:t>
              </a:r>
              <a:r>
                <a:rPr lang="en-US" altLang="ko-KR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6-12</a:t>
              </a:r>
              <a:r>
                <a:rPr lang="ko-KR" altLang="en-US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회 교체한다</a:t>
              </a:r>
              <a:r>
                <a:rPr lang="en-US" altLang="ko-KR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.</a:t>
              </a:r>
              <a:endParaRPr lang="en-US" altLang="ko-KR" b="1" dirty="0">
                <a:latin typeface="새굴림" pitchFamily="18" charset="-127"/>
                <a:ea typeface="새굴림" pitchFamily="18" charset="-127"/>
              </a:endParaRPr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500430" y="1785926"/>
            <a:ext cx="2246253" cy="4035425"/>
            <a:chOff x="2157" y="1296"/>
            <a:chExt cx="1416" cy="2542"/>
          </a:xfrm>
        </p:grpSpPr>
        <p:sp>
          <p:nvSpPr>
            <p:cNvPr id="98323" name="AutoShape 19"/>
            <p:cNvSpPr>
              <a:spLocks noChangeArrowheads="1"/>
            </p:cNvSpPr>
            <p:nvPr/>
          </p:nvSpPr>
          <p:spPr bwMode="gray">
            <a:xfrm>
              <a:off x="2157" y="1492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24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25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26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27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98328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8329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8330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8331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8332" name="Text Box 28"/>
            <p:cNvSpPr txBox="1">
              <a:spLocks noChangeArrowheads="1"/>
            </p:cNvSpPr>
            <p:nvPr/>
          </p:nvSpPr>
          <p:spPr bwMode="gray">
            <a:xfrm>
              <a:off x="2652" y="1354"/>
              <a:ext cx="450" cy="2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algn="ctr" defTabSz="957263"/>
              <a:r>
                <a:rPr lang="ko-KR" altLang="en-US" sz="1600" dirty="0">
                  <a:ea typeface="굴림" charset="-127"/>
                </a:rPr>
                <a:t>흡착</a:t>
              </a:r>
              <a:endParaRPr lang="en-US" altLang="ko-KR" sz="1600" dirty="0">
                <a:ea typeface="굴림" charset="-127"/>
              </a:endParaRPr>
            </a:p>
          </p:txBody>
        </p:sp>
        <p:sp>
          <p:nvSpPr>
            <p:cNvPr id="98333" name="Text Box 29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7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95782" tIns="47891" rIns="95782" bIns="47891">
              <a:spAutoFit/>
            </a:bodyPr>
            <a:lstStyle/>
            <a:p>
              <a:pPr defTabSz="957263"/>
              <a:r>
                <a:rPr lang="ko-KR" altLang="en-US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양질의 일본화산지대       </a:t>
              </a:r>
              <a:r>
                <a:rPr lang="ko-KR" altLang="en-US" sz="1500" b="1" dirty="0" err="1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활성석으로</a:t>
              </a:r>
              <a:r>
                <a:rPr lang="ko-KR" altLang="en-US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 </a:t>
              </a:r>
              <a:r>
                <a:rPr lang="en-US" altLang="ko-KR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(2.5cm)</a:t>
              </a:r>
              <a:r>
                <a:rPr lang="ko-KR" altLang="en-US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          다공질이며 흡착력이 강해 유기물을 흡착하는 능력이 있</a:t>
              </a:r>
              <a:r>
                <a:rPr lang="ko-KR" altLang="en-US" sz="1500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다</a:t>
              </a:r>
              <a:r>
                <a:rPr lang="en-US" altLang="ko-KR" sz="1500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.</a:t>
              </a:r>
              <a:endParaRPr lang="en-US" altLang="ko-KR" dirty="0">
                <a:latin typeface="새굴림" pitchFamily="18" charset="-127"/>
                <a:ea typeface="새굴림" pitchFamily="18" charset="-127"/>
              </a:endParaRPr>
            </a:p>
          </p:txBody>
        </p:sp>
        <p:sp>
          <p:nvSpPr>
            <p:cNvPr id="98334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35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5937250" y="1831976"/>
            <a:ext cx="2170113" cy="4035426"/>
            <a:chOff x="3692" y="1296"/>
            <a:chExt cx="1367" cy="2542"/>
          </a:xfrm>
        </p:grpSpPr>
        <p:sp>
          <p:nvSpPr>
            <p:cNvPr id="98337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38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39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40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6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98342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8343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98344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98345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98346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98347" name="Text Box 43"/>
            <p:cNvSpPr txBox="1">
              <a:spLocks noChangeArrowheads="1"/>
            </p:cNvSpPr>
            <p:nvPr/>
          </p:nvSpPr>
          <p:spPr bwMode="gray">
            <a:xfrm>
              <a:off x="4137" y="1354"/>
              <a:ext cx="450" cy="2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algn="ctr" defTabSz="957263"/>
              <a:r>
                <a:rPr lang="ko-KR" altLang="en-US" sz="1600" dirty="0">
                  <a:ea typeface="굴림" charset="-127"/>
                </a:rPr>
                <a:t>생물</a:t>
              </a:r>
              <a:endParaRPr lang="en-US" altLang="ko-KR" sz="1600" dirty="0">
                <a:ea typeface="굴림" charset="-127"/>
              </a:endParaRPr>
            </a:p>
          </p:txBody>
        </p:sp>
        <p:sp>
          <p:nvSpPr>
            <p:cNvPr id="98348" name="Text Box 44"/>
            <p:cNvSpPr txBox="1">
              <a:spLocks noChangeArrowheads="1"/>
            </p:cNvSpPr>
            <p:nvPr/>
          </p:nvSpPr>
          <p:spPr bwMode="gray">
            <a:xfrm>
              <a:off x="3744" y="1776"/>
              <a:ext cx="1296" cy="12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95782" tIns="47891" rIns="95782" bIns="47891">
              <a:spAutoFit/>
            </a:bodyPr>
            <a:lstStyle/>
            <a:p>
              <a:pPr defTabSz="957263"/>
              <a:r>
                <a:rPr lang="ko-KR" altLang="en-US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흡착된 유기물은 </a:t>
              </a:r>
              <a:r>
                <a:rPr lang="ko-KR" altLang="en-US" sz="1500" b="1" dirty="0" err="1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호기성미생물에의해</a:t>
              </a:r>
              <a:r>
                <a:rPr lang="ko-KR" altLang="en-US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 이산화탄소와 물로 분해되면서 오히려 호기성미생물 </a:t>
              </a:r>
              <a:r>
                <a:rPr lang="ko-KR" altLang="en-US" sz="1500" b="1" dirty="0" err="1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증식을위한</a:t>
              </a:r>
              <a:r>
                <a:rPr lang="ko-KR" altLang="en-US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 에너지로 생성되어 활수를 만든다</a:t>
              </a:r>
              <a:r>
                <a:rPr lang="en-US" altLang="ko-KR" sz="1500" b="1" dirty="0">
                  <a:solidFill>
                    <a:srgbClr val="000000"/>
                  </a:solidFill>
                  <a:latin typeface="새굴림" pitchFamily="18" charset="-127"/>
                  <a:ea typeface="새굴림" pitchFamily="18" charset="-127"/>
                </a:rPr>
                <a:t>.</a:t>
              </a:r>
              <a:endParaRPr lang="en-US" altLang="ko-KR" b="1" dirty="0">
                <a:latin typeface="새굴림" pitchFamily="18" charset="-127"/>
                <a:ea typeface="새굴림" pitchFamily="18" charset="-127"/>
              </a:endParaRPr>
            </a:p>
          </p:txBody>
        </p:sp>
        <p:sp>
          <p:nvSpPr>
            <p:cNvPr id="98349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rgbClr val="EEEDF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350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EEEDF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8" name="AutoShape 6"/>
          <p:cNvSpPr>
            <a:spLocks noChangeArrowheads="1"/>
          </p:cNvSpPr>
          <p:nvPr/>
        </p:nvSpPr>
        <p:spPr bwMode="gray">
          <a:xfrm>
            <a:off x="3214678" y="1785926"/>
            <a:ext cx="285753" cy="449262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9" name="AutoShape 6"/>
          <p:cNvSpPr>
            <a:spLocks noChangeArrowheads="1"/>
          </p:cNvSpPr>
          <p:nvPr/>
        </p:nvSpPr>
        <p:spPr bwMode="gray">
          <a:xfrm>
            <a:off x="5715008" y="1857364"/>
            <a:ext cx="285751" cy="428628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활성여과의 </a:t>
            </a:r>
            <a:r>
              <a:rPr lang="ko-KR" altLang="en-US" dirty="0" err="1"/>
              <a:t>기술적해석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5" name="Picture 10" descr="water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785926"/>
            <a:ext cx="2000232" cy="2821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water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785926"/>
            <a:ext cx="1857389" cy="282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water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1785926"/>
            <a:ext cx="1962147" cy="282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water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785926"/>
            <a:ext cx="2000264" cy="282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2000232" y="1785926"/>
            <a:ext cx="409575" cy="283210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0803" tIns="50402" rIns="100803" bIns="50402" anchor="ctr"/>
          <a:lstStyle/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헤</a:t>
            </a:r>
          </a:p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어</a:t>
            </a:r>
          </a:p>
          <a:p>
            <a:pPr algn="ctr" defTabSz="1008063"/>
            <a:r>
              <a:rPr lang="ko-KR" altLang="en-US" sz="1500" dirty="0" err="1">
                <a:latin typeface="가을체" pitchFamily="18" charset="-127"/>
                <a:ea typeface="가을체" pitchFamily="18" charset="-127"/>
              </a:rPr>
              <a:t>캣</a:t>
            </a:r>
            <a:endParaRPr lang="ko-KR" altLang="en-US" sz="1500" dirty="0">
              <a:latin typeface="가을체" pitchFamily="18" charset="-127"/>
              <a:ea typeface="가을체" pitchFamily="18" charset="-127"/>
            </a:endParaRPr>
          </a:p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쳐</a:t>
            </a: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4286248" y="1785926"/>
            <a:ext cx="409575" cy="283210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0803" tIns="50402" rIns="100803" bIns="50402" anchor="ctr"/>
          <a:lstStyle/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카</a:t>
            </a:r>
          </a:p>
          <a:p>
            <a:pPr algn="ctr" defTabSz="1008063"/>
            <a:r>
              <a:rPr lang="ko-KR" altLang="en-US" sz="1500" dirty="0" err="1">
                <a:latin typeface="가을체" pitchFamily="18" charset="-127"/>
                <a:ea typeface="가을체" pitchFamily="18" charset="-127"/>
              </a:rPr>
              <a:t>트</a:t>
            </a:r>
            <a:endParaRPr lang="ko-KR" altLang="en-US" sz="1500" dirty="0">
              <a:latin typeface="가을체" pitchFamily="18" charset="-127"/>
              <a:ea typeface="가을체" pitchFamily="18" charset="-127"/>
            </a:endParaRPr>
          </a:p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리</a:t>
            </a:r>
          </a:p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지</a:t>
            </a:r>
          </a:p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필</a:t>
            </a:r>
          </a:p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터</a:t>
            </a:r>
            <a:endParaRPr lang="ko-KR" altLang="en-US" dirty="0">
              <a:latin typeface="가을체" pitchFamily="18" charset="-127"/>
              <a:ea typeface="가을체" pitchFamily="18" charset="-127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6643702" y="1785926"/>
            <a:ext cx="428628" cy="283210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0803" tIns="50402" rIns="100803" bIns="50402" anchor="ctr"/>
          <a:lstStyle/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활</a:t>
            </a:r>
          </a:p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성</a:t>
            </a:r>
          </a:p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석</a:t>
            </a:r>
          </a:p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분</a:t>
            </a:r>
          </a:p>
          <a:p>
            <a:pPr algn="ctr" defTabSz="1008063"/>
            <a:r>
              <a:rPr lang="ko-KR" altLang="en-US" sz="1500" dirty="0">
                <a:latin typeface="가을체" pitchFamily="18" charset="-127"/>
                <a:ea typeface="가을체" pitchFamily="18" charset="-127"/>
              </a:rPr>
              <a:t>해</a:t>
            </a:r>
          </a:p>
        </p:txBody>
      </p:sp>
      <p:pic>
        <p:nvPicPr>
          <p:cNvPr id="12" name="Picture 23" descr="Untitled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357430"/>
            <a:ext cx="903287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2" descr="머리카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500438"/>
            <a:ext cx="906463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6" descr="지방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3214686"/>
            <a:ext cx="9128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6" descr="지방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3571876"/>
            <a:ext cx="9128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3" descr="Untitled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500306"/>
            <a:ext cx="903287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6" descr="지방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2857496"/>
            <a:ext cx="9128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35"/>
          <p:cNvSpPr txBox="1">
            <a:spLocks noChangeArrowheads="1"/>
          </p:cNvSpPr>
          <p:nvPr/>
        </p:nvSpPr>
        <p:spPr bwMode="auto">
          <a:xfrm>
            <a:off x="7286643" y="3429001"/>
            <a:ext cx="1500199" cy="37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0803" tIns="50402" rIns="100803" bIns="50402">
            <a:spAutoFit/>
          </a:bodyPr>
          <a:lstStyle/>
          <a:p>
            <a:pPr algn="ctr" defTabSz="1008063">
              <a:spcBef>
                <a:spcPct val="50000"/>
              </a:spcBef>
            </a:pPr>
            <a:r>
              <a:rPr lang="ko-KR" altLang="en-US" sz="1800" b="1" dirty="0">
                <a:solidFill>
                  <a:schemeClr val="bg1"/>
                </a:solidFill>
                <a:latin typeface="가을체" pitchFamily="18" charset="-127"/>
                <a:ea typeface="가을체" pitchFamily="18" charset="-127"/>
              </a:rPr>
              <a:t>미네랄워터</a:t>
            </a:r>
          </a:p>
        </p:txBody>
      </p:sp>
      <p:sp>
        <p:nvSpPr>
          <p:cNvPr id="19" name="AutoShape 25"/>
          <p:cNvSpPr>
            <a:spLocks noChangeArrowheads="1"/>
          </p:cNvSpPr>
          <p:nvPr/>
        </p:nvSpPr>
        <p:spPr bwMode="auto">
          <a:xfrm>
            <a:off x="428596" y="1928802"/>
            <a:ext cx="985838" cy="30321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AutoShape 25"/>
          <p:cNvSpPr>
            <a:spLocks noChangeArrowheads="1"/>
          </p:cNvSpPr>
          <p:nvPr/>
        </p:nvSpPr>
        <p:spPr bwMode="auto">
          <a:xfrm>
            <a:off x="2928926" y="2000240"/>
            <a:ext cx="985838" cy="30321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" name="AutoShape 25"/>
          <p:cNvSpPr>
            <a:spLocks noChangeArrowheads="1"/>
          </p:cNvSpPr>
          <p:nvPr/>
        </p:nvSpPr>
        <p:spPr bwMode="auto">
          <a:xfrm>
            <a:off x="5286380" y="2000240"/>
            <a:ext cx="985838" cy="30321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" name="Text Box 30"/>
          <p:cNvSpPr txBox="1">
            <a:spLocks noChangeArrowheads="1"/>
          </p:cNvSpPr>
          <p:nvPr/>
        </p:nvSpPr>
        <p:spPr bwMode="auto">
          <a:xfrm>
            <a:off x="0" y="5072074"/>
            <a:ext cx="2285984" cy="932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0803" tIns="50402" rIns="100803" bIns="50402">
            <a:spAutoFit/>
          </a:bodyPr>
          <a:lstStyle/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rgbClr val="00B050"/>
                </a:solidFill>
                <a:latin typeface="가을체" pitchFamily="18" charset="-127"/>
                <a:ea typeface="가을체" pitchFamily="18" charset="-127"/>
              </a:rPr>
              <a:t>여과기능</a:t>
            </a:r>
            <a:endParaRPr lang="en-US" altLang="ko-KR" sz="1200" dirty="0">
              <a:solidFill>
                <a:srgbClr val="00B050"/>
              </a:solidFill>
              <a:latin typeface="가을체" pitchFamily="18" charset="-127"/>
              <a:ea typeface="가을체" pitchFamily="18" charset="-127"/>
            </a:endParaRPr>
          </a:p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rgbClr val="7030A0"/>
                </a:solidFill>
                <a:latin typeface="가을체" pitchFamily="18" charset="-127"/>
                <a:ea typeface="가을체" pitchFamily="18" charset="-127"/>
              </a:rPr>
              <a:t>물속에 있는 머리카락과 </a:t>
            </a:r>
            <a:r>
              <a:rPr lang="ko-KR" altLang="en-US" sz="1200" dirty="0" err="1">
                <a:solidFill>
                  <a:srgbClr val="7030A0"/>
                </a:solidFill>
                <a:latin typeface="가을체" pitchFamily="18" charset="-127"/>
                <a:ea typeface="가을체" pitchFamily="18" charset="-127"/>
              </a:rPr>
              <a:t>반창고등</a:t>
            </a:r>
            <a:r>
              <a:rPr lang="ko-KR" altLang="en-US" sz="1200" dirty="0">
                <a:solidFill>
                  <a:srgbClr val="7030A0"/>
                </a:solidFill>
                <a:latin typeface="가을체" pitchFamily="18" charset="-127"/>
                <a:ea typeface="가을체" pitchFamily="18" charset="-127"/>
              </a:rPr>
              <a:t> 큰 이물질을 걸러내어 순환펌프를 보호해 준다</a:t>
            </a:r>
            <a:r>
              <a:rPr lang="en-US" altLang="ko-KR" sz="1200" dirty="0">
                <a:solidFill>
                  <a:srgbClr val="7030A0"/>
                </a:solidFill>
                <a:latin typeface="가을체" pitchFamily="18" charset="-127"/>
                <a:ea typeface="가을체" pitchFamily="18" charset="-127"/>
              </a:rPr>
              <a:t>.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2286000" y="4786322"/>
            <a:ext cx="26431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rgbClr val="00B050"/>
                </a:solidFill>
                <a:latin typeface="가을체" pitchFamily="18" charset="-127"/>
                <a:ea typeface="가을체" pitchFamily="18" charset="-127"/>
              </a:rPr>
              <a:t>미세여과기능</a:t>
            </a:r>
            <a:endParaRPr lang="en-US" altLang="ko-KR" sz="1200" dirty="0">
              <a:solidFill>
                <a:srgbClr val="00B050"/>
              </a:solidFill>
              <a:latin typeface="가을체" pitchFamily="18" charset="-127"/>
              <a:ea typeface="가을체" pitchFamily="18" charset="-127"/>
            </a:endParaRPr>
          </a:p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rgbClr val="FF0000"/>
                </a:solidFill>
                <a:latin typeface="가을체" pitchFamily="18" charset="-127"/>
                <a:ea typeface="가을체" pitchFamily="18" charset="-127"/>
              </a:rPr>
              <a:t>원통형의 폴리프로필렌유지로 된 </a:t>
            </a:r>
          </a:p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rgbClr val="FF0000"/>
                </a:solidFill>
                <a:latin typeface="가을체" pitchFamily="18" charset="-127"/>
                <a:ea typeface="가을체" pitchFamily="18" charset="-127"/>
              </a:rPr>
              <a:t>카트리지필터 사이로 물이 통과하면서</a:t>
            </a:r>
          </a:p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rgbClr val="FF0000"/>
                </a:solidFill>
                <a:latin typeface="가을체" pitchFamily="18" charset="-127"/>
                <a:ea typeface="가을체" pitchFamily="18" charset="-127"/>
              </a:rPr>
              <a:t>물속에 포함된 미세한 이물질을 여과 </a:t>
            </a:r>
            <a:endParaRPr lang="en-US" altLang="ko-KR" sz="1200" dirty="0">
              <a:solidFill>
                <a:srgbClr val="FF0000"/>
              </a:solidFill>
              <a:latin typeface="가을체" pitchFamily="18" charset="-127"/>
              <a:ea typeface="가을체" pitchFamily="18" charset="-127"/>
            </a:endParaRPr>
          </a:p>
          <a:p>
            <a:pPr defTabSz="1008063">
              <a:spcBef>
                <a:spcPct val="50000"/>
              </a:spcBef>
            </a:pPr>
            <a:r>
              <a:rPr lang="en-US" altLang="ko-KR" sz="1200" dirty="0">
                <a:solidFill>
                  <a:srgbClr val="FF0000"/>
                </a:solidFill>
                <a:latin typeface="가을체" pitchFamily="18" charset="-127"/>
                <a:ea typeface="가을체" pitchFamily="18" charset="-127"/>
              </a:rPr>
              <a:t>(</a:t>
            </a:r>
            <a:r>
              <a:rPr lang="ko-KR" altLang="en-US" sz="1200" dirty="0">
                <a:solidFill>
                  <a:srgbClr val="FF0000"/>
                </a:solidFill>
                <a:latin typeface="가을체" pitchFamily="18" charset="-127"/>
                <a:ea typeface="가을체" pitchFamily="18" charset="-127"/>
              </a:rPr>
              <a:t>필터</a:t>
            </a:r>
            <a:r>
              <a:rPr lang="en-US" altLang="ko-KR" sz="1200" dirty="0">
                <a:solidFill>
                  <a:srgbClr val="FF0000"/>
                </a:solidFill>
                <a:latin typeface="가을체" pitchFamily="18" charset="-127"/>
                <a:ea typeface="가을체" pitchFamily="18" charset="-127"/>
              </a:rPr>
              <a:t>:25-100㎛)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4714876" y="4786322"/>
            <a:ext cx="27860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rgbClr val="00B050"/>
                </a:solidFill>
                <a:latin typeface="가을체" pitchFamily="18" charset="-127"/>
                <a:ea typeface="가을체" pitchFamily="18" charset="-127"/>
              </a:rPr>
              <a:t>분해기능</a:t>
            </a:r>
            <a:endParaRPr lang="en-US" altLang="ko-KR" sz="1200" dirty="0">
              <a:solidFill>
                <a:srgbClr val="00B050"/>
              </a:solidFill>
              <a:latin typeface="가을체" pitchFamily="18" charset="-127"/>
              <a:ea typeface="가을체" pitchFamily="18" charset="-127"/>
            </a:endParaRPr>
          </a:p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가을체" pitchFamily="18" charset="-127"/>
                <a:ea typeface="가을체" pitchFamily="18" charset="-127"/>
              </a:rPr>
              <a:t>다공질의 </a:t>
            </a:r>
            <a:r>
              <a:rPr lang="ko-KR" altLang="en-US" sz="1200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가을체" pitchFamily="18" charset="-127"/>
                <a:ea typeface="가을체" pitchFamily="18" charset="-127"/>
              </a:rPr>
              <a:t>활성석에</a:t>
            </a:r>
            <a:r>
              <a:rPr lang="ko-KR" altLang="en-US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가을체" pitchFamily="18" charset="-127"/>
                <a:ea typeface="가을체" pitchFamily="18" charset="-127"/>
              </a:rPr>
              <a:t> 인체 단백질과 </a:t>
            </a:r>
          </a:p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가을체" pitchFamily="18" charset="-127"/>
                <a:ea typeface="가을체" pitchFamily="18" charset="-127"/>
              </a:rPr>
              <a:t>지방이 흡착되고 이때 증식된 호기성 </a:t>
            </a:r>
          </a:p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가을체" pitchFamily="18" charset="-127"/>
                <a:ea typeface="가을체" pitchFamily="18" charset="-127"/>
              </a:rPr>
              <a:t>미생물이 단백질과 지방을 이산화탄소</a:t>
            </a:r>
          </a:p>
          <a:p>
            <a:pPr defTabSz="1008063">
              <a:spcBef>
                <a:spcPct val="50000"/>
              </a:spcBef>
            </a:pPr>
            <a:r>
              <a:rPr lang="ko-KR" altLang="en-US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가을체" pitchFamily="18" charset="-127"/>
                <a:ea typeface="가을체" pitchFamily="18" charset="-127"/>
              </a:rPr>
              <a:t>와 물로 완전분해 하게 된다</a:t>
            </a:r>
            <a:r>
              <a:rPr lang="en-US" altLang="ko-KR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가을체" pitchFamily="18" charset="-127"/>
                <a:ea typeface="가을체" pitchFamily="18" charset="-127"/>
              </a:rPr>
              <a:t>.</a:t>
            </a:r>
            <a:endParaRPr lang="ko-KR" altLang="en-US" sz="1200" dirty="0">
              <a:solidFill>
                <a:schemeClr val="tx1">
                  <a:lumMod val="60000"/>
                  <a:lumOff val="40000"/>
                </a:schemeClr>
              </a:solidFill>
              <a:latin typeface="가을체" pitchFamily="18" charset="-127"/>
              <a:ea typeface="가을체" pitchFamily="18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</a:rPr>
              <a:t>SYSTEM</a:t>
            </a:r>
            <a:endParaRPr lang="en-US" altLang="ko-KR" sz="1600" dirty="0">
              <a:ea typeface="굴림" charset="-127"/>
            </a:endParaRPr>
          </a:p>
        </p:txBody>
      </p:sp>
      <p:grpSp>
        <p:nvGrpSpPr>
          <p:cNvPr id="73731" name="Group 3"/>
          <p:cNvGrpSpPr>
            <a:grpSpLocks/>
          </p:cNvGrpSpPr>
          <p:nvPr/>
        </p:nvGrpSpPr>
        <p:grpSpPr bwMode="auto">
          <a:xfrm>
            <a:off x="1295400" y="1752600"/>
            <a:ext cx="6477000" cy="4146945"/>
            <a:chOff x="624" y="967"/>
            <a:chExt cx="4416" cy="2750"/>
          </a:xfrm>
        </p:grpSpPr>
        <p:sp>
          <p:nvSpPr>
            <p:cNvPr id="73732" name="AutoShape 4"/>
            <p:cNvSpPr>
              <a:spLocks noChangeArrowheads="1"/>
            </p:cNvSpPr>
            <p:nvPr/>
          </p:nvSpPr>
          <p:spPr bwMode="gray">
            <a:xfrm>
              <a:off x="2304" y="2496"/>
              <a:ext cx="1056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3733" name="AutoShape 5"/>
            <p:cNvSpPr>
              <a:spLocks noChangeArrowheads="1"/>
            </p:cNvSpPr>
            <p:nvPr/>
          </p:nvSpPr>
          <p:spPr bwMode="gray">
            <a:xfrm>
              <a:off x="2304" y="2160"/>
              <a:ext cx="1056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3734" name="AutoShape 6"/>
            <p:cNvSpPr>
              <a:spLocks noChangeArrowheads="1"/>
            </p:cNvSpPr>
            <p:nvPr/>
          </p:nvSpPr>
          <p:spPr bwMode="gray">
            <a:xfrm>
              <a:off x="2304" y="1824"/>
              <a:ext cx="1056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3735" name="Text Box 7"/>
            <p:cNvSpPr txBox="1">
              <a:spLocks noChangeArrowheads="1"/>
            </p:cNvSpPr>
            <p:nvPr/>
          </p:nvSpPr>
          <p:spPr bwMode="gray">
            <a:xfrm>
              <a:off x="2619" y="1969"/>
              <a:ext cx="45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ko-KR" altLang="en-US" b="1" dirty="0">
                  <a:solidFill>
                    <a:schemeClr val="bg1"/>
                  </a:solidFill>
                  <a:ea typeface="굴림" charset="-127"/>
                </a:rPr>
                <a:t>수질</a:t>
              </a:r>
              <a:endParaRPr lang="en-US" altLang="ko-KR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73736" name="Text Box 8"/>
            <p:cNvSpPr txBox="1">
              <a:spLocks noChangeArrowheads="1"/>
            </p:cNvSpPr>
            <p:nvPr/>
          </p:nvSpPr>
          <p:spPr bwMode="gray">
            <a:xfrm>
              <a:off x="2619" y="2305"/>
              <a:ext cx="45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ko-KR" altLang="en-US" b="1" dirty="0">
                  <a:solidFill>
                    <a:schemeClr val="bg1"/>
                  </a:solidFill>
                  <a:ea typeface="굴림" charset="-127"/>
                </a:rPr>
                <a:t>비용</a:t>
              </a:r>
              <a:endParaRPr lang="en-US" altLang="ko-KR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73737" name="Text Box 9"/>
            <p:cNvSpPr txBox="1">
              <a:spLocks noChangeArrowheads="1"/>
            </p:cNvSpPr>
            <p:nvPr/>
          </p:nvSpPr>
          <p:spPr bwMode="gray">
            <a:xfrm>
              <a:off x="2517" y="2641"/>
              <a:ext cx="72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ko-KR" altLang="en-US" b="1" dirty="0">
                  <a:solidFill>
                    <a:schemeClr val="bg1"/>
                  </a:solidFill>
                  <a:ea typeface="굴림" charset="-127"/>
                </a:rPr>
                <a:t>만족도</a:t>
              </a:r>
              <a:endParaRPr lang="en-US" altLang="ko-KR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73738" name="AutoShape 10"/>
            <p:cNvSpPr>
              <a:spLocks noChangeArrowheads="1"/>
            </p:cNvSpPr>
            <p:nvPr/>
          </p:nvSpPr>
          <p:spPr bwMode="gray">
            <a:xfrm>
              <a:off x="1872" y="1680"/>
              <a:ext cx="336" cy="1296"/>
            </a:xfrm>
            <a:prstGeom prst="leftArrow">
              <a:avLst>
                <a:gd name="adj1" fmla="val 65583"/>
                <a:gd name="adj2" fmla="val 65181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  <a:alpha val="12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3739" name="AutoShape 11"/>
            <p:cNvSpPr>
              <a:spLocks noChangeArrowheads="1"/>
            </p:cNvSpPr>
            <p:nvPr/>
          </p:nvSpPr>
          <p:spPr bwMode="auto">
            <a:xfrm>
              <a:off x="624" y="1344"/>
              <a:ext cx="1152" cy="1968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 eaLnBrk="0" hangingPunct="0"/>
              <a:endParaRPr lang="ko-KR" altLang="ko-KR">
                <a:latin typeface="Verdana" pitchFamily="34" charset="0"/>
              </a:endParaRPr>
            </a:p>
          </p:txBody>
        </p:sp>
        <p:sp>
          <p:nvSpPr>
            <p:cNvPr id="73740" name="Text Box 12"/>
            <p:cNvSpPr txBox="1">
              <a:spLocks noChangeArrowheads="1"/>
            </p:cNvSpPr>
            <p:nvPr/>
          </p:nvSpPr>
          <p:spPr bwMode="auto">
            <a:xfrm>
              <a:off x="672" y="1488"/>
              <a:ext cx="1056" cy="1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5782" tIns="47891" rIns="95782" bIns="47891">
              <a:spAutoFit/>
            </a:bodyPr>
            <a:lstStyle/>
            <a:p>
              <a:pPr algn="ctr" defTabSz="957263" eaLnBrk="0" hangingPunct="0"/>
              <a:endParaRPr lang="en-US" altLang="ko-KR" b="1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defTabSz="957263" eaLnBrk="0" hangingPunct="0"/>
              <a:endParaRPr lang="en-US" altLang="ko-KR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defTabSz="957263" eaLnBrk="0" hangingPunct="0">
                <a:buSzPct val="60000"/>
                <a:buFontTx/>
                <a:buChar char="•"/>
              </a:pPr>
              <a:r>
                <a:rPr lang="ko-KR" altLang="en-US" sz="1500" b="1" dirty="0">
                  <a:solidFill>
                    <a:srgbClr val="FF0000"/>
                  </a:solidFill>
                  <a:latin typeface="Verdana" pitchFamily="34" charset="0"/>
                  <a:ea typeface="굴림" charset="-127"/>
                </a:rPr>
                <a:t>수질향상</a:t>
              </a:r>
              <a:r>
                <a:rPr lang="en-US" altLang="ko-KR" sz="1500" b="1" dirty="0">
                  <a:solidFill>
                    <a:srgbClr val="FF0000"/>
                  </a:solidFill>
                  <a:latin typeface="Verdana" pitchFamily="34" charset="0"/>
                  <a:ea typeface="굴림" charset="-127"/>
                </a:rPr>
                <a:t> </a:t>
              </a:r>
            </a:p>
            <a:p>
              <a:pPr defTabSz="957263" eaLnBrk="0" hangingPunct="0">
                <a:buSzPct val="60000"/>
                <a:buFontTx/>
                <a:buChar char="•"/>
              </a:pPr>
              <a:r>
                <a:rPr lang="ko-KR" altLang="en-US" sz="1500" b="1" dirty="0">
                  <a:solidFill>
                    <a:srgbClr val="FF0000"/>
                  </a:solidFill>
                  <a:latin typeface="Verdana" pitchFamily="34" charset="0"/>
                  <a:ea typeface="굴림" charset="-127"/>
                </a:rPr>
                <a:t>물값</a:t>
              </a:r>
              <a:endParaRPr lang="en-US" altLang="ko-KR" sz="1500" b="1" dirty="0">
                <a:solidFill>
                  <a:srgbClr val="FF0000"/>
                </a:solidFill>
                <a:latin typeface="Verdana" pitchFamily="34" charset="0"/>
                <a:ea typeface="굴림" charset="-127"/>
              </a:endParaRPr>
            </a:p>
            <a:p>
              <a:pPr defTabSz="957263" eaLnBrk="0" hangingPunct="0">
                <a:buSzPct val="60000"/>
                <a:buFontTx/>
                <a:buChar char="•"/>
              </a:pPr>
              <a:r>
                <a:rPr lang="ko-KR" altLang="en-US" sz="1500" b="1" dirty="0">
                  <a:solidFill>
                    <a:srgbClr val="FF0000"/>
                  </a:solidFill>
                  <a:latin typeface="Verdana" pitchFamily="34" charset="0"/>
                  <a:ea typeface="굴림" charset="-127"/>
                </a:rPr>
                <a:t>연료비</a:t>
              </a:r>
              <a:endParaRPr lang="en-US" altLang="ko-KR" sz="1500" b="1" dirty="0">
                <a:solidFill>
                  <a:srgbClr val="FF0000"/>
                </a:solidFill>
                <a:latin typeface="Verdana" pitchFamily="34" charset="0"/>
                <a:ea typeface="굴림" charset="-127"/>
              </a:endParaRPr>
            </a:p>
            <a:p>
              <a:pPr defTabSz="957263" eaLnBrk="0" hangingPunct="0">
                <a:buSzPct val="60000"/>
                <a:buFontTx/>
                <a:buChar char="•"/>
              </a:pPr>
              <a:r>
                <a:rPr lang="ko-KR" altLang="en-US" sz="1500" b="1" dirty="0">
                  <a:solidFill>
                    <a:srgbClr val="FF0000"/>
                  </a:solidFill>
                  <a:latin typeface="Verdana" pitchFamily="34" charset="0"/>
                  <a:ea typeface="굴림" charset="-127"/>
                </a:rPr>
                <a:t>전기료</a:t>
              </a:r>
              <a:endParaRPr lang="en-US" altLang="ko-KR" sz="1500" b="1" dirty="0">
                <a:solidFill>
                  <a:srgbClr val="FF0000"/>
                </a:solidFill>
                <a:latin typeface="Verdana" pitchFamily="34" charset="0"/>
                <a:ea typeface="굴림" charset="-127"/>
              </a:endParaRPr>
            </a:p>
            <a:p>
              <a:pPr defTabSz="957263" eaLnBrk="0" hangingPunct="0">
                <a:buSzPct val="60000"/>
                <a:buFontTx/>
                <a:buChar char="•"/>
              </a:pPr>
              <a:r>
                <a:rPr lang="ko-KR" altLang="en-US" sz="1500" b="1" dirty="0" err="1">
                  <a:solidFill>
                    <a:srgbClr val="FF0000"/>
                  </a:solidFill>
                  <a:latin typeface="Verdana" pitchFamily="34" charset="0"/>
                  <a:ea typeface="굴림" charset="-127"/>
                </a:rPr>
                <a:t>약품비</a:t>
              </a:r>
              <a:endParaRPr lang="en-US" altLang="ko-KR" sz="1500" b="1" dirty="0">
                <a:solidFill>
                  <a:srgbClr val="FF0000"/>
                </a:solidFill>
                <a:latin typeface="Verdana" pitchFamily="34" charset="0"/>
                <a:ea typeface="굴림" charset="-127"/>
              </a:endParaRPr>
            </a:p>
            <a:p>
              <a:pPr defTabSz="957263" eaLnBrk="0" hangingPunct="0">
                <a:buSzPct val="60000"/>
                <a:buFontTx/>
                <a:buChar char="•"/>
              </a:pPr>
              <a:r>
                <a:rPr lang="ko-KR" altLang="en-US" sz="1500" b="1" dirty="0" err="1">
                  <a:solidFill>
                    <a:srgbClr val="FF0000"/>
                  </a:solidFill>
                  <a:latin typeface="Verdana" pitchFamily="34" charset="0"/>
                  <a:ea typeface="굴림" charset="-127"/>
                </a:rPr>
                <a:t>여재교체비</a:t>
              </a:r>
              <a:endParaRPr lang="en-US" altLang="ko-KR" sz="1500" b="1" dirty="0">
                <a:solidFill>
                  <a:srgbClr val="FF0000"/>
                </a:solidFill>
                <a:latin typeface="Verdana" pitchFamily="34" charset="0"/>
                <a:ea typeface="굴림" charset="-127"/>
              </a:endParaRPr>
            </a:p>
            <a:p>
              <a:pPr defTabSz="957263" eaLnBrk="0" hangingPunct="0">
                <a:buSzPct val="60000"/>
                <a:buFontTx/>
                <a:buChar char="•"/>
              </a:pPr>
              <a:r>
                <a:rPr lang="ko-KR" altLang="en-US" sz="1500" b="1" dirty="0" err="1">
                  <a:solidFill>
                    <a:srgbClr val="FF0000"/>
                  </a:solidFill>
                  <a:latin typeface="Verdana" pitchFamily="34" charset="0"/>
                  <a:ea typeface="굴림" charset="-127"/>
                </a:rPr>
                <a:t>부속교체비</a:t>
              </a:r>
              <a:endParaRPr lang="en-US" altLang="ko-KR" sz="1500" b="1" dirty="0">
                <a:solidFill>
                  <a:srgbClr val="FF0000"/>
                </a:solidFill>
                <a:latin typeface="Verdana" pitchFamily="34" charset="0"/>
                <a:ea typeface="굴림" charset="-127"/>
              </a:endParaRPr>
            </a:p>
            <a:p>
              <a:pPr defTabSz="957263" eaLnBrk="0" hangingPunct="0">
                <a:buSzPct val="60000"/>
                <a:buFontTx/>
                <a:buChar char="•"/>
              </a:pPr>
              <a:r>
                <a:rPr lang="ko-KR" altLang="en-US" sz="1500" b="1" dirty="0">
                  <a:solidFill>
                    <a:srgbClr val="FF0000"/>
                  </a:solidFill>
                  <a:latin typeface="Verdana" pitchFamily="34" charset="0"/>
                  <a:ea typeface="굴림" charset="-127"/>
                </a:rPr>
                <a:t>인건비</a:t>
              </a:r>
              <a:endParaRPr lang="en-US" altLang="ko-KR" sz="1500" b="1" dirty="0">
                <a:solidFill>
                  <a:srgbClr val="FF0000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73741" name="AutoShape 13"/>
            <p:cNvSpPr>
              <a:spLocks noChangeArrowheads="1"/>
            </p:cNvSpPr>
            <p:nvPr/>
          </p:nvSpPr>
          <p:spPr bwMode="auto">
            <a:xfrm>
              <a:off x="3888" y="1344"/>
              <a:ext cx="1152" cy="1968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 eaLnBrk="0" hangingPunct="0"/>
              <a:endParaRPr lang="ko-KR" altLang="ko-KR">
                <a:latin typeface="Verdana" pitchFamily="34" charset="0"/>
              </a:endParaRPr>
            </a:p>
          </p:txBody>
        </p:sp>
        <p:sp>
          <p:nvSpPr>
            <p:cNvPr id="73742" name="Text Box 14"/>
            <p:cNvSpPr txBox="1">
              <a:spLocks noChangeArrowheads="1"/>
            </p:cNvSpPr>
            <p:nvPr/>
          </p:nvSpPr>
          <p:spPr bwMode="auto">
            <a:xfrm>
              <a:off x="3936" y="1488"/>
              <a:ext cx="1056" cy="8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5782" tIns="47891" rIns="95782" bIns="47891">
              <a:spAutoFit/>
            </a:bodyPr>
            <a:lstStyle/>
            <a:p>
              <a:pPr algn="ctr" defTabSz="957263" eaLnBrk="0" hangingPunct="0"/>
              <a:endParaRPr lang="en-US" altLang="ko-KR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defTabSz="957263" eaLnBrk="0" hangingPunct="0">
                <a:buSzPct val="60000"/>
                <a:buFontTx/>
                <a:buChar char="•"/>
              </a:pPr>
              <a:r>
                <a:rPr lang="ko-KR" altLang="en-US" sz="1500" b="1" dirty="0">
                  <a:solidFill>
                    <a:srgbClr val="00B050"/>
                  </a:solidFill>
                  <a:latin typeface="Verdana" pitchFamily="34" charset="0"/>
                  <a:ea typeface="굴림" charset="-127"/>
                </a:rPr>
                <a:t>운영자만족</a:t>
              </a:r>
              <a:endParaRPr lang="en-US" altLang="ko-KR" sz="1500" b="1" dirty="0">
                <a:solidFill>
                  <a:srgbClr val="00B050"/>
                </a:solidFill>
                <a:latin typeface="Verdana" pitchFamily="34" charset="0"/>
                <a:ea typeface="굴림" charset="-127"/>
              </a:endParaRPr>
            </a:p>
            <a:p>
              <a:pPr algn="ctr" defTabSz="957263" eaLnBrk="0" hangingPunct="0">
                <a:buSzPct val="60000"/>
                <a:buFontTx/>
                <a:buChar char="•"/>
              </a:pPr>
              <a:r>
                <a:rPr lang="ko-KR" altLang="en-US" sz="1500" b="1" dirty="0">
                  <a:solidFill>
                    <a:srgbClr val="00B050"/>
                  </a:solidFill>
                  <a:latin typeface="Verdana" pitchFamily="34" charset="0"/>
                  <a:ea typeface="굴림" charset="-127"/>
                </a:rPr>
                <a:t>사용자만족</a:t>
              </a:r>
              <a:endParaRPr lang="en-US" altLang="ko-KR" sz="1500" b="1" dirty="0">
                <a:solidFill>
                  <a:srgbClr val="00B050"/>
                </a:solidFill>
                <a:latin typeface="Verdana" pitchFamily="34" charset="0"/>
                <a:ea typeface="굴림" charset="-127"/>
              </a:endParaRPr>
            </a:p>
            <a:p>
              <a:pPr algn="ctr" defTabSz="957263" eaLnBrk="0" hangingPunct="0">
                <a:buSzPct val="60000"/>
                <a:buFontTx/>
                <a:buChar char="•"/>
              </a:pPr>
              <a:r>
                <a:rPr lang="ko-KR" altLang="en-US" sz="1500" b="1" dirty="0">
                  <a:solidFill>
                    <a:srgbClr val="00B050"/>
                  </a:solidFill>
                  <a:latin typeface="Verdana" pitchFamily="34" charset="0"/>
                  <a:ea typeface="굴림" charset="-127"/>
                </a:rPr>
                <a:t>활수</a:t>
              </a:r>
              <a:endParaRPr lang="en-US" altLang="ko-KR" sz="1500" b="1" dirty="0">
                <a:solidFill>
                  <a:srgbClr val="00B050"/>
                </a:solidFill>
                <a:latin typeface="Verdana" pitchFamily="34" charset="0"/>
                <a:ea typeface="굴림" charset="-127"/>
              </a:endParaRPr>
            </a:p>
            <a:p>
              <a:pPr algn="ctr" defTabSz="957263" eaLnBrk="0" hangingPunct="0">
                <a:buSzPct val="60000"/>
                <a:buFontTx/>
                <a:buChar char="•"/>
              </a:pPr>
              <a:endParaRPr lang="en-US" altLang="ko-KR" sz="15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73743" name="AutoShape 15"/>
            <p:cNvSpPr>
              <a:spLocks noChangeArrowheads="1"/>
            </p:cNvSpPr>
            <p:nvPr/>
          </p:nvSpPr>
          <p:spPr bwMode="gray">
            <a:xfrm>
              <a:off x="3458" y="1680"/>
              <a:ext cx="334" cy="1296"/>
            </a:xfrm>
            <a:prstGeom prst="rightArrow">
              <a:avLst>
                <a:gd name="adj1" fmla="val 67750"/>
                <a:gd name="adj2" fmla="val 66167"/>
              </a:avLst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3744" name="AutoShape 16"/>
            <p:cNvSpPr>
              <a:spLocks noChangeArrowheads="1"/>
            </p:cNvSpPr>
            <p:nvPr/>
          </p:nvSpPr>
          <p:spPr bwMode="gray">
            <a:xfrm>
              <a:off x="1824" y="967"/>
              <a:ext cx="1920" cy="384"/>
            </a:xfrm>
            <a:prstGeom prst="can">
              <a:avLst>
                <a:gd name="adj" fmla="val 27866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3745" name="AutoShape 17"/>
            <p:cNvSpPr>
              <a:spLocks noChangeArrowheads="1"/>
            </p:cNvSpPr>
            <p:nvPr/>
          </p:nvSpPr>
          <p:spPr bwMode="gray">
            <a:xfrm>
              <a:off x="2283" y="1440"/>
              <a:ext cx="1104" cy="336"/>
            </a:xfrm>
            <a:prstGeom prst="upArrow">
              <a:avLst>
                <a:gd name="adj1" fmla="val 68380"/>
                <a:gd name="adj2" fmla="val 70833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63529"/>
                    <a:invGamma/>
                    <a:alpha val="12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3746" name="Text Box 18"/>
            <p:cNvSpPr txBox="1">
              <a:spLocks noChangeArrowheads="1"/>
            </p:cNvSpPr>
            <p:nvPr/>
          </p:nvSpPr>
          <p:spPr bwMode="gray">
            <a:xfrm>
              <a:off x="2604" y="1107"/>
              <a:ext cx="45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ko-KR" altLang="en-US" b="1" dirty="0">
                  <a:solidFill>
                    <a:schemeClr val="bg1"/>
                  </a:solidFill>
                  <a:ea typeface="굴림" charset="-127"/>
                </a:rPr>
                <a:t>여과</a:t>
              </a:r>
              <a:endParaRPr lang="en-US" altLang="ko-KR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73747" name="AutoShape 19"/>
            <p:cNvSpPr>
              <a:spLocks noChangeArrowheads="1"/>
            </p:cNvSpPr>
            <p:nvPr/>
          </p:nvSpPr>
          <p:spPr bwMode="gray">
            <a:xfrm>
              <a:off x="1872" y="3312"/>
              <a:ext cx="1920" cy="384"/>
            </a:xfrm>
            <a:prstGeom prst="can">
              <a:avLst>
                <a:gd name="adj" fmla="val 32032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3748" name="Text Box 20"/>
            <p:cNvSpPr txBox="1">
              <a:spLocks noChangeArrowheads="1"/>
            </p:cNvSpPr>
            <p:nvPr/>
          </p:nvSpPr>
          <p:spPr bwMode="gray">
            <a:xfrm>
              <a:off x="2604" y="3459"/>
              <a:ext cx="45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ko-KR" altLang="en-US" b="1" dirty="0">
                  <a:solidFill>
                    <a:schemeClr val="bg1"/>
                  </a:solidFill>
                  <a:ea typeface="굴림" charset="-127"/>
                </a:rPr>
                <a:t>살균</a:t>
              </a:r>
              <a:endParaRPr lang="en-US" altLang="ko-KR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73749" name="AutoShape 21"/>
            <p:cNvSpPr>
              <a:spLocks noChangeArrowheads="1"/>
            </p:cNvSpPr>
            <p:nvPr/>
          </p:nvSpPr>
          <p:spPr bwMode="gray">
            <a:xfrm>
              <a:off x="2269" y="2928"/>
              <a:ext cx="1106" cy="331"/>
            </a:xfrm>
            <a:prstGeom prst="downArrow">
              <a:avLst>
                <a:gd name="adj1" fmla="val 67093"/>
                <a:gd name="adj2" fmla="val 64051"/>
              </a:avLst>
            </a:prstGeom>
            <a:gradFill rotWithShape="1">
              <a:gsLst>
                <a:gs pos="0">
                  <a:schemeClr val="bg2">
                    <a:gamma/>
                    <a:tint val="63529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a typeface="굴림" charset="-127"/>
              </a:rPr>
              <a:t>운영비 비교</a:t>
            </a:r>
            <a:r>
              <a:rPr lang="en-US" altLang="ko-KR" sz="2000" dirty="0">
                <a:ea typeface="굴림" charset="-127"/>
              </a:rPr>
              <a:t>(450</a:t>
            </a:r>
            <a:r>
              <a:rPr lang="ko-KR" altLang="en-US" sz="2000" dirty="0">
                <a:ea typeface="굴림" charset="-127"/>
              </a:rPr>
              <a:t>톤</a:t>
            </a:r>
            <a:r>
              <a:rPr lang="en-US" altLang="ko-KR" sz="2000" dirty="0">
                <a:ea typeface="굴림" charset="-127"/>
              </a:rPr>
              <a:t>)</a:t>
            </a:r>
          </a:p>
        </p:txBody>
      </p:sp>
      <p:grpSp>
        <p:nvGrpSpPr>
          <p:cNvPr id="94211" name="Group 3"/>
          <p:cNvGrpSpPr>
            <a:grpSpLocks/>
          </p:cNvGrpSpPr>
          <p:nvPr/>
        </p:nvGrpSpPr>
        <p:grpSpPr bwMode="auto">
          <a:xfrm>
            <a:off x="1066800" y="1795463"/>
            <a:ext cx="6781800" cy="4008437"/>
            <a:chOff x="240" y="864"/>
            <a:chExt cx="5280" cy="3120"/>
          </a:xfrm>
        </p:grpSpPr>
        <p:sp>
          <p:nvSpPr>
            <p:cNvPr id="94212" name="AutoShape 4"/>
            <p:cNvSpPr>
              <a:spLocks noChangeArrowheads="1"/>
            </p:cNvSpPr>
            <p:nvPr/>
          </p:nvSpPr>
          <p:spPr bwMode="auto">
            <a:xfrm>
              <a:off x="240" y="1008"/>
              <a:ext cx="2592" cy="2976"/>
            </a:xfrm>
            <a:prstGeom prst="roundRect">
              <a:avLst>
                <a:gd name="adj" fmla="val 9106"/>
              </a:avLst>
            </a:prstGeom>
            <a:noFill/>
            <a:ln w="254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aphicFrame>
          <p:nvGraphicFramePr>
            <p:cNvPr id="15" name="Object 5"/>
            <p:cNvGraphicFramePr>
              <a:graphicFrameLocks noChangeAspect="1"/>
            </p:cNvGraphicFramePr>
            <p:nvPr/>
          </p:nvGraphicFramePr>
          <p:xfrm>
            <a:off x="384" y="1344"/>
            <a:ext cx="2280" cy="25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4214" name="AutoShape 6"/>
            <p:cNvSpPr>
              <a:spLocks noChangeArrowheads="1"/>
            </p:cNvSpPr>
            <p:nvPr/>
          </p:nvSpPr>
          <p:spPr bwMode="auto">
            <a:xfrm>
              <a:off x="480" y="864"/>
              <a:ext cx="2112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ko-KR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           Cost </a:t>
              </a:r>
              <a:r>
                <a:rPr lang="ko-KR" altLang="en-US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비교</a:t>
              </a:r>
            </a:p>
          </p:txBody>
        </p:sp>
        <p:sp>
          <p:nvSpPr>
            <p:cNvPr id="94215" name="AutoShape 7"/>
            <p:cNvSpPr>
              <a:spLocks noChangeArrowheads="1"/>
            </p:cNvSpPr>
            <p:nvPr/>
          </p:nvSpPr>
          <p:spPr bwMode="auto">
            <a:xfrm>
              <a:off x="576" y="960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94216" name="AutoShape 8"/>
            <p:cNvSpPr>
              <a:spLocks noChangeArrowheads="1"/>
            </p:cNvSpPr>
            <p:nvPr/>
          </p:nvSpPr>
          <p:spPr bwMode="auto">
            <a:xfrm>
              <a:off x="2400" y="960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217" name="AutoShape 9"/>
            <p:cNvSpPr>
              <a:spLocks noChangeArrowheads="1"/>
            </p:cNvSpPr>
            <p:nvPr/>
          </p:nvSpPr>
          <p:spPr bwMode="auto">
            <a:xfrm>
              <a:off x="2928" y="1008"/>
              <a:ext cx="2592" cy="2976"/>
            </a:xfrm>
            <a:prstGeom prst="roundRect">
              <a:avLst>
                <a:gd name="adj" fmla="val 9106"/>
              </a:avLst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aphicFrame>
          <p:nvGraphicFramePr>
            <p:cNvPr id="16" name="Object 10"/>
            <p:cNvGraphicFramePr>
              <a:graphicFrameLocks noChangeAspect="1"/>
            </p:cNvGraphicFramePr>
            <p:nvPr/>
          </p:nvGraphicFramePr>
          <p:xfrm>
            <a:off x="3072" y="1344"/>
            <a:ext cx="2280" cy="25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4219" name="AutoShape 11"/>
            <p:cNvSpPr>
              <a:spLocks noChangeArrowheads="1"/>
            </p:cNvSpPr>
            <p:nvPr/>
          </p:nvSpPr>
          <p:spPr bwMode="auto">
            <a:xfrm>
              <a:off x="3168" y="864"/>
              <a:ext cx="2112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ko-KR" dirty="0"/>
                <a:t>     maintenance</a:t>
              </a:r>
              <a:r>
                <a:rPr lang="ko-KR" altLang="en-US" dirty="0"/>
                <a:t>비교</a:t>
              </a:r>
              <a:endParaRPr lang="ko-KR" alt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4220" name="AutoShape 12"/>
            <p:cNvSpPr>
              <a:spLocks noChangeArrowheads="1"/>
            </p:cNvSpPr>
            <p:nvPr/>
          </p:nvSpPr>
          <p:spPr bwMode="auto">
            <a:xfrm>
              <a:off x="3264" y="960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221" name="AutoShape 13"/>
            <p:cNvSpPr>
              <a:spLocks noChangeArrowheads="1"/>
            </p:cNvSpPr>
            <p:nvPr/>
          </p:nvSpPr>
          <p:spPr bwMode="auto">
            <a:xfrm>
              <a:off x="5088" y="960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</a:rPr>
              <a:t>COST</a:t>
            </a:r>
            <a:r>
              <a:rPr lang="ko-KR" altLang="en-US" dirty="0">
                <a:ea typeface="굴림" charset="-127"/>
              </a:rPr>
              <a:t>비교</a:t>
            </a:r>
            <a:r>
              <a:rPr lang="en-US" altLang="ko-KR" dirty="0">
                <a:ea typeface="굴림" charset="-127"/>
              </a:rPr>
              <a:t>(</a:t>
            </a:r>
            <a:r>
              <a:rPr lang="ko-KR" altLang="en-US" dirty="0">
                <a:ea typeface="굴림" charset="-127"/>
              </a:rPr>
              <a:t>물</a:t>
            </a:r>
            <a:r>
              <a:rPr lang="en-US" altLang="ko-KR" dirty="0">
                <a:ea typeface="굴림" charset="-127"/>
              </a:rPr>
              <a:t>,</a:t>
            </a:r>
            <a:r>
              <a:rPr lang="ko-KR" altLang="en-US" dirty="0">
                <a:ea typeface="굴림" charset="-127"/>
              </a:rPr>
              <a:t>연료</a:t>
            </a:r>
            <a:r>
              <a:rPr lang="en-US" altLang="ko-KR" dirty="0">
                <a:ea typeface="굴림" charset="-127"/>
              </a:rPr>
              <a:t>,</a:t>
            </a:r>
            <a:r>
              <a:rPr lang="ko-KR" altLang="en-US" dirty="0">
                <a:ea typeface="굴림" charset="-127"/>
              </a:rPr>
              <a:t>운영비</a:t>
            </a:r>
            <a:r>
              <a:rPr lang="en-US" altLang="ko-KR" dirty="0">
                <a:ea typeface="굴림" charset="-127"/>
              </a:rPr>
              <a:t>)</a:t>
            </a:r>
            <a:endParaRPr lang="en-US" altLang="ko-KR" sz="1600" dirty="0">
              <a:ea typeface="굴림" charset="-127"/>
            </a:endParaRPr>
          </a:p>
        </p:txBody>
      </p:sp>
      <p:grpSp>
        <p:nvGrpSpPr>
          <p:cNvPr id="74755" name="Group 3"/>
          <p:cNvGrpSpPr>
            <a:grpSpLocks/>
          </p:cNvGrpSpPr>
          <p:nvPr/>
        </p:nvGrpSpPr>
        <p:grpSpPr bwMode="auto">
          <a:xfrm>
            <a:off x="1142976" y="2214554"/>
            <a:ext cx="6705599" cy="3352800"/>
            <a:chOff x="528" y="1248"/>
            <a:chExt cx="4656" cy="2256"/>
          </a:xfrm>
        </p:grpSpPr>
        <p:grpSp>
          <p:nvGrpSpPr>
            <p:cNvPr id="74756" name="Group 4"/>
            <p:cNvGrpSpPr>
              <a:grpSpLocks/>
            </p:cNvGrpSpPr>
            <p:nvPr/>
          </p:nvGrpSpPr>
          <p:grpSpPr bwMode="auto">
            <a:xfrm>
              <a:off x="1824" y="1248"/>
              <a:ext cx="2014" cy="1821"/>
              <a:chOff x="1872" y="1824"/>
              <a:chExt cx="2014" cy="1821"/>
            </a:xfrm>
          </p:grpSpPr>
          <p:sp>
            <p:nvSpPr>
              <p:cNvPr id="74757" name="AutoShape 5"/>
              <p:cNvSpPr>
                <a:spLocks noChangeArrowheads="1"/>
              </p:cNvSpPr>
              <p:nvPr/>
            </p:nvSpPr>
            <p:spPr bwMode="gray">
              <a:xfrm rot="16200000" flipH="1">
                <a:off x="1820" y="252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4758" name="AutoShape 6"/>
              <p:cNvSpPr>
                <a:spLocks noChangeArrowheads="1"/>
              </p:cNvSpPr>
              <p:nvPr/>
            </p:nvSpPr>
            <p:spPr bwMode="gray">
              <a:xfrm rot="5400000" flipH="1">
                <a:off x="3628" y="249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4759" name="AutoShape 7"/>
              <p:cNvSpPr>
                <a:spLocks noChangeArrowheads="1"/>
              </p:cNvSpPr>
              <p:nvPr/>
            </p:nvSpPr>
            <p:spPr bwMode="gray">
              <a:xfrm rot="10800000" flipH="1">
                <a:off x="2725" y="3439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4760" name="Oval 8"/>
              <p:cNvSpPr>
                <a:spLocks noChangeArrowheads="1"/>
              </p:cNvSpPr>
              <p:nvPr/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4761" name="Oval 9"/>
              <p:cNvSpPr>
                <a:spLocks noChangeArrowheads="1"/>
              </p:cNvSpPr>
              <p:nvPr/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4762" name="Oval 10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4763" name="Oval 11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4764" name="Oval 12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4765" name="Oval 13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74766" name="AutoShape 14"/>
            <p:cNvSpPr>
              <a:spLocks noChangeArrowheads="1"/>
            </p:cNvSpPr>
            <p:nvPr/>
          </p:nvSpPr>
          <p:spPr bwMode="gray">
            <a:xfrm>
              <a:off x="528" y="2256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4767" name="AutoShape 15"/>
            <p:cNvSpPr>
              <a:spLocks noChangeArrowheads="1"/>
            </p:cNvSpPr>
            <p:nvPr/>
          </p:nvSpPr>
          <p:spPr bwMode="gray">
            <a:xfrm>
              <a:off x="528" y="1920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4768" name="AutoShape 16"/>
            <p:cNvSpPr>
              <a:spLocks noChangeArrowheads="1"/>
            </p:cNvSpPr>
            <p:nvPr/>
          </p:nvSpPr>
          <p:spPr bwMode="gray">
            <a:xfrm>
              <a:off x="528" y="1584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4769" name="AutoShape 17"/>
            <p:cNvSpPr>
              <a:spLocks noChangeArrowheads="1"/>
            </p:cNvSpPr>
            <p:nvPr/>
          </p:nvSpPr>
          <p:spPr bwMode="gray">
            <a:xfrm>
              <a:off x="3984" y="2256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4770" name="AutoShape 18"/>
            <p:cNvSpPr>
              <a:spLocks noChangeArrowheads="1"/>
            </p:cNvSpPr>
            <p:nvPr/>
          </p:nvSpPr>
          <p:spPr bwMode="gray">
            <a:xfrm>
              <a:off x="3984" y="1920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4771" name="AutoShape 19"/>
            <p:cNvSpPr>
              <a:spLocks noChangeArrowheads="1"/>
            </p:cNvSpPr>
            <p:nvPr/>
          </p:nvSpPr>
          <p:spPr bwMode="gray">
            <a:xfrm>
              <a:off x="3984" y="1584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4772" name="Text Box 20"/>
            <p:cNvSpPr txBox="1">
              <a:spLocks noChangeArrowheads="1"/>
            </p:cNvSpPr>
            <p:nvPr/>
          </p:nvSpPr>
          <p:spPr bwMode="gray">
            <a:xfrm>
              <a:off x="2214" y="1920"/>
              <a:ext cx="1240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en-US" altLang="ko-KR" sz="2500" b="1" dirty="0">
                  <a:solidFill>
                    <a:schemeClr val="accent5">
                      <a:lumMod val="50000"/>
                    </a:schemeClr>
                  </a:solidFill>
                  <a:ea typeface="굴림" charset="-127"/>
                </a:rPr>
                <a:t>300</a:t>
              </a:r>
              <a:r>
                <a:rPr lang="ko-KR" altLang="en-US" sz="2500" b="1" dirty="0" err="1">
                  <a:solidFill>
                    <a:schemeClr val="accent5">
                      <a:lumMod val="50000"/>
                    </a:schemeClr>
                  </a:solidFill>
                  <a:ea typeface="굴림" charset="-127"/>
                </a:rPr>
                <a:t>톤기준</a:t>
              </a:r>
              <a:endParaRPr lang="en-US" altLang="ko-KR" sz="2500" b="1" dirty="0">
                <a:solidFill>
                  <a:schemeClr val="accent5">
                    <a:lumMod val="50000"/>
                  </a:schemeClr>
                </a:solidFill>
                <a:ea typeface="굴림" charset="-127"/>
              </a:endParaRPr>
            </a:p>
            <a:p>
              <a:pPr algn="ctr" defTabSz="957263" eaLnBrk="0" hangingPunct="0"/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  <a:ea typeface="굴림" charset="-127"/>
                </a:rPr>
                <a:t>25x9x1.3m</a:t>
              </a:r>
            </a:p>
          </p:txBody>
        </p:sp>
        <p:sp>
          <p:nvSpPr>
            <p:cNvPr id="74773" name="AutoShape 21"/>
            <p:cNvSpPr>
              <a:spLocks noChangeArrowheads="1"/>
            </p:cNvSpPr>
            <p:nvPr/>
          </p:nvSpPr>
          <p:spPr bwMode="auto">
            <a:xfrm>
              <a:off x="1611" y="3168"/>
              <a:ext cx="2448" cy="336"/>
            </a:xfrm>
            <a:prstGeom prst="roundRect">
              <a:avLst>
                <a:gd name="adj" fmla="val 50000"/>
              </a:avLst>
            </a:prstGeom>
            <a:solidFill>
              <a:srgbClr val="CCEC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5782" tIns="47891" rIns="95782" bIns="47891" anchor="ctr"/>
            <a:lstStyle/>
            <a:p>
              <a:pPr algn="ctr" defTabSz="957263" eaLnBrk="0" hangingPunct="0"/>
              <a:r>
                <a:rPr lang="en-US" altLang="ko-KR" dirty="0">
                  <a:latin typeface="Verdana" pitchFamily="34" charset="0"/>
                  <a:ea typeface="굴림" charset="-127"/>
                </a:rPr>
                <a:t>42,568,464</a:t>
              </a:r>
              <a:r>
                <a:rPr lang="ko-KR" altLang="en-US" dirty="0">
                  <a:latin typeface="Verdana" pitchFamily="34" charset="0"/>
                  <a:ea typeface="굴림" charset="-127"/>
                </a:rPr>
                <a:t>절약</a:t>
              </a:r>
              <a:r>
                <a:rPr lang="en-US" altLang="ko-KR" dirty="0">
                  <a:latin typeface="Verdana" pitchFamily="34" charset="0"/>
                  <a:ea typeface="굴림" charset="-127"/>
                </a:rPr>
                <a:t>(56%)</a:t>
              </a:r>
            </a:p>
          </p:txBody>
        </p:sp>
        <p:sp>
          <p:nvSpPr>
            <p:cNvPr id="74774" name="Text Box 22"/>
            <p:cNvSpPr txBox="1">
              <a:spLocks noChangeArrowheads="1"/>
            </p:cNvSpPr>
            <p:nvPr/>
          </p:nvSpPr>
          <p:spPr bwMode="gray">
            <a:xfrm>
              <a:off x="627" y="1683"/>
              <a:ext cx="99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en-US" altLang="ko-KR" b="1" dirty="0">
                  <a:solidFill>
                    <a:schemeClr val="bg1"/>
                  </a:solidFill>
                  <a:ea typeface="굴림" charset="-127"/>
                </a:rPr>
                <a:t>24,357,000</a:t>
              </a:r>
            </a:p>
          </p:txBody>
        </p:sp>
        <p:sp>
          <p:nvSpPr>
            <p:cNvPr id="74775" name="Text Box 23"/>
            <p:cNvSpPr txBox="1">
              <a:spLocks noChangeArrowheads="1"/>
            </p:cNvSpPr>
            <p:nvPr/>
          </p:nvSpPr>
          <p:spPr bwMode="gray">
            <a:xfrm>
              <a:off x="578" y="2019"/>
              <a:ext cx="104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en-US" altLang="ko-KR" b="1" dirty="0">
                  <a:solidFill>
                    <a:schemeClr val="bg1"/>
                  </a:solidFill>
                  <a:ea typeface="굴림" charset="-127"/>
                </a:rPr>
                <a:t>12,390,000</a:t>
              </a:r>
            </a:p>
          </p:txBody>
        </p:sp>
        <p:sp>
          <p:nvSpPr>
            <p:cNvPr id="74776" name="Text Box 24"/>
            <p:cNvSpPr txBox="1">
              <a:spLocks noChangeArrowheads="1"/>
            </p:cNvSpPr>
            <p:nvPr/>
          </p:nvSpPr>
          <p:spPr bwMode="gray">
            <a:xfrm>
              <a:off x="578" y="2355"/>
              <a:ext cx="109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en-US" altLang="ko-KR" b="1" dirty="0">
                  <a:solidFill>
                    <a:schemeClr val="bg1"/>
                  </a:solidFill>
                  <a:ea typeface="굴림" charset="-127"/>
                </a:rPr>
                <a:t>38,704,200</a:t>
              </a:r>
            </a:p>
          </p:txBody>
        </p:sp>
        <p:sp>
          <p:nvSpPr>
            <p:cNvPr id="74777" name="Text Box 25"/>
            <p:cNvSpPr txBox="1">
              <a:spLocks noChangeArrowheads="1"/>
            </p:cNvSpPr>
            <p:nvPr/>
          </p:nvSpPr>
          <p:spPr bwMode="gray">
            <a:xfrm>
              <a:off x="4363" y="1683"/>
              <a:ext cx="418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en-US" altLang="ko-KR" b="1" dirty="0">
                  <a:solidFill>
                    <a:schemeClr val="bg1"/>
                  </a:solidFill>
                  <a:ea typeface="굴림" charset="-127"/>
                </a:rPr>
                <a:t>000</a:t>
              </a:r>
            </a:p>
          </p:txBody>
        </p:sp>
        <p:sp>
          <p:nvSpPr>
            <p:cNvPr id="74778" name="Text Box 26"/>
            <p:cNvSpPr txBox="1">
              <a:spLocks noChangeArrowheads="1"/>
            </p:cNvSpPr>
            <p:nvPr/>
          </p:nvSpPr>
          <p:spPr bwMode="gray">
            <a:xfrm>
              <a:off x="4363" y="2019"/>
              <a:ext cx="418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en-US" altLang="ko-KR" b="1" dirty="0">
                  <a:solidFill>
                    <a:schemeClr val="bg1"/>
                  </a:solidFill>
                  <a:ea typeface="굴림" charset="-127"/>
                </a:rPr>
                <a:t>000</a:t>
              </a:r>
            </a:p>
          </p:txBody>
        </p:sp>
        <p:sp>
          <p:nvSpPr>
            <p:cNvPr id="74779" name="Text Box 27"/>
            <p:cNvSpPr txBox="1">
              <a:spLocks noChangeArrowheads="1"/>
            </p:cNvSpPr>
            <p:nvPr/>
          </p:nvSpPr>
          <p:spPr bwMode="gray">
            <a:xfrm>
              <a:off x="4050" y="2355"/>
              <a:ext cx="109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782" tIns="47891" rIns="95782" bIns="47891">
              <a:spAutoFit/>
            </a:bodyPr>
            <a:lstStyle/>
            <a:p>
              <a:pPr algn="ctr" defTabSz="957263" eaLnBrk="0" hangingPunct="0"/>
              <a:r>
                <a:rPr lang="en-US" altLang="ko-KR" b="1" dirty="0">
                  <a:solidFill>
                    <a:schemeClr val="bg1"/>
                  </a:solidFill>
                  <a:ea typeface="굴림" charset="-127"/>
                </a:rPr>
                <a:t>32,883,036</a:t>
              </a:r>
            </a:p>
          </p:txBody>
        </p:sp>
      </p:grpSp>
      <p:sp>
        <p:nvSpPr>
          <p:cNvPr id="29" name="AutoShape 14"/>
          <p:cNvSpPr>
            <a:spLocks noChangeArrowheads="1"/>
          </p:cNvSpPr>
          <p:nvPr/>
        </p:nvSpPr>
        <p:spPr bwMode="gray">
          <a:xfrm>
            <a:off x="1142976" y="4429132"/>
            <a:ext cx="1659118" cy="570689"/>
          </a:xfrm>
          <a:prstGeom prst="can">
            <a:avLst>
              <a:gd name="adj" fmla="val 25000"/>
            </a:avLst>
          </a:prstGeom>
          <a:solidFill>
            <a:srgbClr val="00B0F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" name="AutoShape 18"/>
          <p:cNvSpPr>
            <a:spLocks noChangeArrowheads="1"/>
          </p:cNvSpPr>
          <p:nvPr/>
        </p:nvSpPr>
        <p:spPr bwMode="gray">
          <a:xfrm>
            <a:off x="6143636" y="4357694"/>
            <a:ext cx="1728247" cy="570689"/>
          </a:xfrm>
          <a:prstGeom prst="can">
            <a:avLst>
              <a:gd name="adj" fmla="val 25000"/>
            </a:avLst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gray">
          <a:xfrm>
            <a:off x="1214415" y="4572008"/>
            <a:ext cx="1643074" cy="38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 algn="ctr" defTabSz="957263" eaLnBrk="0" hangingPunct="0"/>
            <a:r>
              <a:rPr lang="en-US" altLang="ko-KR" b="1" dirty="0">
                <a:solidFill>
                  <a:schemeClr val="bg1"/>
                </a:solidFill>
                <a:ea typeface="굴림" charset="-127"/>
              </a:rPr>
              <a:t>74,451,500</a:t>
            </a:r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gray">
          <a:xfrm>
            <a:off x="6143637" y="4500570"/>
            <a:ext cx="1643073" cy="38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 algn="ctr" defTabSz="957263" eaLnBrk="0" hangingPunct="0"/>
            <a:r>
              <a:rPr lang="en-US" altLang="ko-KR" b="1" dirty="0">
                <a:solidFill>
                  <a:schemeClr val="bg1"/>
                </a:solidFill>
                <a:ea typeface="굴림" charset="-127"/>
              </a:rPr>
              <a:t>32,883,036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a typeface="굴림" charset="-127"/>
              </a:rPr>
              <a:t>시스템비교</a:t>
            </a:r>
            <a:endParaRPr lang="en-US" altLang="ko-KR" dirty="0">
              <a:ea typeface="굴림" charset="-127"/>
            </a:endParaRPr>
          </a:p>
        </p:txBody>
      </p:sp>
      <p:graphicFrame>
        <p:nvGraphicFramePr>
          <p:cNvPr id="85059" name="Group 67"/>
          <p:cNvGraphicFramePr>
            <a:graphicFrameLocks noGrp="1"/>
          </p:cNvGraphicFramePr>
          <p:nvPr>
            <p:ph idx="1"/>
          </p:nvPr>
        </p:nvGraphicFramePr>
        <p:xfrm>
          <a:off x="838200" y="2165350"/>
          <a:ext cx="7467600" cy="2619376"/>
        </p:xfrm>
        <a:graphic>
          <a:graphicData uri="http://schemas.openxmlformats.org/drawingml/2006/table">
            <a:tbl>
              <a:tblPr/>
              <a:tblGrid>
                <a:gridCol w="1684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9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9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650"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5782" marR="95782" marT="47891" marB="47891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활성여과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복합여과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규조토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미오라이트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참고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여과기능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유사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살균기능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유사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투자비회수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운영비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운영비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물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.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에너지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메인티넌스비용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물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.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에너지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환경부담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역세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a typeface="굴림" charset="-127"/>
              </a:rPr>
              <a:t>살균시스템비교</a:t>
            </a:r>
            <a:endParaRPr lang="en-US" altLang="ko-KR" dirty="0">
              <a:ea typeface="굴림" charset="-127"/>
            </a:endParaRPr>
          </a:p>
        </p:txBody>
      </p:sp>
      <p:graphicFrame>
        <p:nvGraphicFramePr>
          <p:cNvPr id="85059" name="Group 67"/>
          <p:cNvGraphicFramePr>
            <a:graphicFrameLocks noGrp="1"/>
          </p:cNvGraphicFramePr>
          <p:nvPr>
            <p:ph idx="1"/>
          </p:nvPr>
        </p:nvGraphicFramePr>
        <p:xfrm>
          <a:off x="838200" y="2428870"/>
          <a:ext cx="7467600" cy="2914672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829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9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9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97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9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97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97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97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4334"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바이러스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병원체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잔류성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독성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부생성물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악취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조작성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초기비용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박테리아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3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관리비용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334"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염소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80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20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3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334"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오존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80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80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50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20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3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70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334"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전해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살균</a:t>
                      </a:r>
                      <a:endParaRPr kumimoji="0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marL="95782" marR="95782" marT="47891" marB="47891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80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20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50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3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100</a:t>
                      </a:r>
                    </a:p>
                  </a:txBody>
                  <a:tcPr marL="95782" marR="95782" marT="47891" marB="478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 bwMode="auto">
          <a:xfrm>
            <a:off x="5500694" y="5857892"/>
            <a:ext cx="45719" cy="4571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white">
          <a:xfrm>
            <a:off x="695325" y="1714486"/>
            <a:ext cx="7392988" cy="42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5726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굴림" charset="-127"/>
                <a:cs typeface="+mj-cs"/>
              </a:rPr>
              <a:t>독성에 대한 상대평가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굴림" charset="-127"/>
                <a:cs typeface="+mj-cs"/>
              </a:rPr>
              <a:t>.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굴림" charset="-127"/>
                <a:cs typeface="+mj-cs"/>
              </a:rPr>
              <a:t>수치가 높을수록  좋음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굴림" charset="-127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a typeface="굴림" charset="-127"/>
              </a:rPr>
              <a:t>사업범위</a:t>
            </a:r>
            <a:endParaRPr lang="en-US" altLang="ko-KR" dirty="0">
              <a:ea typeface="굴림" charset="-127"/>
            </a:endParaRPr>
          </a:p>
        </p:txBody>
      </p:sp>
      <p:grpSp>
        <p:nvGrpSpPr>
          <p:cNvPr id="101407" name="Group 31"/>
          <p:cNvGrpSpPr>
            <a:grpSpLocks/>
          </p:cNvGrpSpPr>
          <p:nvPr/>
        </p:nvGrpSpPr>
        <p:grpSpPr bwMode="auto">
          <a:xfrm>
            <a:off x="1452563" y="1246188"/>
            <a:ext cx="5764440" cy="4575175"/>
            <a:chOff x="1281" y="1099"/>
            <a:chExt cx="5084" cy="4035"/>
          </a:xfrm>
        </p:grpSpPr>
        <p:sp>
          <p:nvSpPr>
            <p:cNvPr id="101384" name="Rectangle 8"/>
            <p:cNvSpPr>
              <a:spLocks noChangeArrowheads="1"/>
            </p:cNvSpPr>
            <p:nvPr/>
          </p:nvSpPr>
          <p:spPr bwMode="gray">
            <a:xfrm rot="13770025">
              <a:off x="4337" y="3253"/>
              <a:ext cx="847" cy="169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shade val="46275"/>
                    <a:invGamma/>
                  </a:srgbClr>
                </a:gs>
                <a:gs pos="50000">
                  <a:srgbClr val="969696"/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1385" name="Rectangle 9"/>
            <p:cNvSpPr>
              <a:spLocks noChangeArrowheads="1"/>
            </p:cNvSpPr>
            <p:nvPr/>
          </p:nvSpPr>
          <p:spPr bwMode="gray">
            <a:xfrm rot="-743917">
              <a:off x="2583" y="2853"/>
              <a:ext cx="890" cy="153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shade val="46275"/>
                    <a:invGamma/>
                  </a:srgbClr>
                </a:gs>
                <a:gs pos="50000">
                  <a:srgbClr val="969696"/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101386" name="Group 10"/>
            <p:cNvGrpSpPr>
              <a:grpSpLocks/>
            </p:cNvGrpSpPr>
            <p:nvPr/>
          </p:nvGrpSpPr>
          <p:grpSpPr bwMode="auto">
            <a:xfrm>
              <a:off x="3414" y="1684"/>
              <a:ext cx="1421" cy="1637"/>
              <a:chOff x="2433" y="1234"/>
              <a:chExt cx="1014" cy="1169"/>
            </a:xfrm>
          </p:grpSpPr>
          <p:sp>
            <p:nvSpPr>
              <p:cNvPr id="101387" name="Rectangle 11"/>
              <p:cNvSpPr>
                <a:spLocks noChangeArrowheads="1"/>
              </p:cNvSpPr>
              <p:nvPr/>
            </p:nvSpPr>
            <p:spPr bwMode="gray">
              <a:xfrm rot="-3205350">
                <a:off x="3175" y="1380"/>
                <a:ext cx="376" cy="83"/>
              </a:xfrm>
              <a:prstGeom prst="rect">
                <a:avLst/>
              </a:prstGeom>
              <a:gradFill rotWithShape="1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101388" name="Group 12"/>
              <p:cNvGrpSpPr>
                <a:grpSpLocks/>
              </p:cNvGrpSpPr>
              <p:nvPr/>
            </p:nvGrpSpPr>
            <p:grpSpPr bwMode="auto">
              <a:xfrm>
                <a:off x="2433" y="1401"/>
                <a:ext cx="1014" cy="1002"/>
                <a:chOff x="2016" y="1920"/>
                <a:chExt cx="1680" cy="1680"/>
              </a:xfrm>
            </p:grpSpPr>
            <p:sp>
              <p:nvSpPr>
                <p:cNvPr id="101389" name="Oval 13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1390" name="Freeform 14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01391" name="Text Box 15"/>
              <p:cNvSpPr txBox="1">
                <a:spLocks noChangeArrowheads="1"/>
              </p:cNvSpPr>
              <p:nvPr/>
            </p:nvSpPr>
            <p:spPr bwMode="gray">
              <a:xfrm>
                <a:off x="2514" y="1741"/>
                <a:ext cx="85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en-US" altLang="ko-KR" sz="25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POOL</a:t>
                </a:r>
              </a:p>
            </p:txBody>
          </p:sp>
        </p:grpSp>
        <p:grpSp>
          <p:nvGrpSpPr>
            <p:cNvPr id="101392" name="Group 16"/>
            <p:cNvGrpSpPr>
              <a:grpSpLocks/>
            </p:cNvGrpSpPr>
            <p:nvPr/>
          </p:nvGrpSpPr>
          <p:grpSpPr bwMode="auto">
            <a:xfrm>
              <a:off x="4633" y="1099"/>
              <a:ext cx="781" cy="760"/>
              <a:chOff x="3311" y="816"/>
              <a:chExt cx="559" cy="543"/>
            </a:xfrm>
          </p:grpSpPr>
          <p:grpSp>
            <p:nvGrpSpPr>
              <p:cNvPr id="101393" name="Group 17"/>
              <p:cNvGrpSpPr>
                <a:grpSpLocks/>
              </p:cNvGrpSpPr>
              <p:nvPr/>
            </p:nvGrpSpPr>
            <p:grpSpPr bwMode="auto">
              <a:xfrm>
                <a:off x="3321" y="816"/>
                <a:ext cx="549" cy="543"/>
                <a:chOff x="2016" y="1920"/>
                <a:chExt cx="1680" cy="1680"/>
              </a:xfrm>
            </p:grpSpPr>
            <p:sp>
              <p:nvSpPr>
                <p:cNvPr id="101394" name="Oval 18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1395" name="Freeform 1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01396" name="Text Box 20"/>
              <p:cNvSpPr txBox="1">
                <a:spLocks noChangeArrowheads="1"/>
              </p:cNvSpPr>
              <p:nvPr/>
            </p:nvSpPr>
            <p:spPr bwMode="gray">
              <a:xfrm>
                <a:off x="3311" y="976"/>
                <a:ext cx="550" cy="20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en-US" altLang="ko-KR" sz="15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SAUNA</a:t>
                </a:r>
              </a:p>
            </p:txBody>
          </p:sp>
        </p:grpSp>
        <p:grpSp>
          <p:nvGrpSpPr>
            <p:cNvPr id="101397" name="Group 21"/>
            <p:cNvGrpSpPr>
              <a:grpSpLocks/>
            </p:cNvGrpSpPr>
            <p:nvPr/>
          </p:nvGrpSpPr>
          <p:grpSpPr bwMode="auto">
            <a:xfrm>
              <a:off x="1281" y="2268"/>
              <a:ext cx="1539" cy="1579"/>
              <a:chOff x="912" y="1651"/>
              <a:chExt cx="1099" cy="1128"/>
            </a:xfrm>
          </p:grpSpPr>
          <p:grpSp>
            <p:nvGrpSpPr>
              <p:cNvPr id="101398" name="Group 22"/>
              <p:cNvGrpSpPr>
                <a:grpSpLocks/>
              </p:cNvGrpSpPr>
              <p:nvPr/>
            </p:nvGrpSpPr>
            <p:grpSpPr bwMode="auto">
              <a:xfrm>
                <a:off x="912" y="1651"/>
                <a:ext cx="1099" cy="1128"/>
                <a:chOff x="2016" y="1920"/>
                <a:chExt cx="1680" cy="1680"/>
              </a:xfrm>
            </p:grpSpPr>
            <p:sp>
              <p:nvSpPr>
                <p:cNvPr id="101399" name="Oval 23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72549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1400" name="Freeform 24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01401" name="Text Box 25"/>
              <p:cNvSpPr txBox="1">
                <a:spLocks noChangeArrowheads="1"/>
              </p:cNvSpPr>
              <p:nvPr/>
            </p:nvSpPr>
            <p:spPr bwMode="gray">
              <a:xfrm>
                <a:off x="951" y="2011"/>
                <a:ext cx="957" cy="3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en-US" altLang="ko-KR" sz="29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SAUNA</a:t>
                </a:r>
              </a:p>
            </p:txBody>
          </p:sp>
        </p:grpSp>
        <p:grpSp>
          <p:nvGrpSpPr>
            <p:cNvPr id="101402" name="Group 26"/>
            <p:cNvGrpSpPr>
              <a:grpSpLocks/>
            </p:cNvGrpSpPr>
            <p:nvPr/>
          </p:nvGrpSpPr>
          <p:grpSpPr bwMode="auto">
            <a:xfrm>
              <a:off x="4590" y="3380"/>
              <a:ext cx="1775" cy="1754"/>
              <a:chOff x="3278" y="2445"/>
              <a:chExt cx="1268" cy="1253"/>
            </a:xfrm>
          </p:grpSpPr>
          <p:grpSp>
            <p:nvGrpSpPr>
              <p:cNvPr id="101403" name="Group 27"/>
              <p:cNvGrpSpPr>
                <a:grpSpLocks/>
              </p:cNvGrpSpPr>
              <p:nvPr/>
            </p:nvGrpSpPr>
            <p:grpSpPr bwMode="auto">
              <a:xfrm>
                <a:off x="3278" y="2445"/>
                <a:ext cx="1268" cy="1253"/>
                <a:chOff x="2016" y="1920"/>
                <a:chExt cx="1680" cy="1680"/>
              </a:xfrm>
            </p:grpSpPr>
            <p:sp>
              <p:nvSpPr>
                <p:cNvPr id="101404" name="Oval 28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5451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1405" name="Freeform 2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01406" name="Text Box 30"/>
              <p:cNvSpPr txBox="1">
                <a:spLocks noChangeArrowheads="1"/>
              </p:cNvSpPr>
              <p:nvPr/>
            </p:nvSpPr>
            <p:spPr bwMode="gray">
              <a:xfrm>
                <a:off x="3330" y="2988"/>
                <a:ext cx="1170" cy="2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en-US" altLang="ko-KR" sz="20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WATERPARK</a:t>
                </a:r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ea typeface="굴림" charset="-127"/>
              </a:rPr>
              <a:t>사업범위</a:t>
            </a:r>
            <a:endParaRPr lang="en-US" altLang="ko-KR" dirty="0">
              <a:ea typeface="굴림" charset="-127"/>
            </a:endParaRP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1452563" y="1246188"/>
            <a:ext cx="5763306" cy="4575175"/>
            <a:chOff x="1281" y="1099"/>
            <a:chExt cx="5083" cy="4035"/>
          </a:xfrm>
        </p:grpSpPr>
        <p:sp>
          <p:nvSpPr>
            <p:cNvPr id="101384" name="Rectangle 8"/>
            <p:cNvSpPr>
              <a:spLocks noChangeArrowheads="1"/>
            </p:cNvSpPr>
            <p:nvPr/>
          </p:nvSpPr>
          <p:spPr bwMode="gray">
            <a:xfrm rot="13770025">
              <a:off x="4337" y="3253"/>
              <a:ext cx="847" cy="169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shade val="46275"/>
                    <a:invGamma/>
                  </a:srgbClr>
                </a:gs>
                <a:gs pos="50000">
                  <a:srgbClr val="969696"/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1385" name="Rectangle 9"/>
            <p:cNvSpPr>
              <a:spLocks noChangeArrowheads="1"/>
            </p:cNvSpPr>
            <p:nvPr/>
          </p:nvSpPr>
          <p:spPr bwMode="gray">
            <a:xfrm rot="-743917">
              <a:off x="2583" y="2853"/>
              <a:ext cx="890" cy="153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shade val="46275"/>
                    <a:invGamma/>
                  </a:srgbClr>
                </a:gs>
                <a:gs pos="50000">
                  <a:srgbClr val="969696"/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3414" y="1684"/>
              <a:ext cx="1421" cy="1637"/>
              <a:chOff x="2433" y="1234"/>
              <a:chExt cx="1014" cy="1169"/>
            </a:xfrm>
          </p:grpSpPr>
          <p:sp>
            <p:nvSpPr>
              <p:cNvPr id="101387" name="Rectangle 11"/>
              <p:cNvSpPr>
                <a:spLocks noChangeArrowheads="1"/>
              </p:cNvSpPr>
              <p:nvPr/>
            </p:nvSpPr>
            <p:spPr bwMode="gray">
              <a:xfrm rot="-3205350">
                <a:off x="3175" y="1380"/>
                <a:ext cx="376" cy="83"/>
              </a:xfrm>
              <a:prstGeom prst="rect">
                <a:avLst/>
              </a:prstGeom>
              <a:gradFill rotWithShape="1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>
                <a:off x="2433" y="1401"/>
                <a:ext cx="1014" cy="1002"/>
                <a:chOff x="2016" y="1920"/>
                <a:chExt cx="1680" cy="1680"/>
              </a:xfrm>
            </p:grpSpPr>
            <p:sp>
              <p:nvSpPr>
                <p:cNvPr id="101389" name="Oval 13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1390" name="Freeform 14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01391" name="Text Box 15"/>
              <p:cNvSpPr txBox="1">
                <a:spLocks noChangeArrowheads="1"/>
              </p:cNvSpPr>
              <p:nvPr/>
            </p:nvSpPr>
            <p:spPr bwMode="gray">
              <a:xfrm>
                <a:off x="2514" y="1741"/>
                <a:ext cx="85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ko-KR" altLang="en-US" sz="25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설계</a:t>
                </a:r>
                <a:endParaRPr lang="en-US" altLang="ko-KR" sz="25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4633" y="1099"/>
              <a:ext cx="781" cy="760"/>
              <a:chOff x="3311" y="816"/>
              <a:chExt cx="559" cy="543"/>
            </a:xfrm>
          </p:grpSpPr>
          <p:grpSp>
            <p:nvGrpSpPr>
              <p:cNvPr id="6" name="Group 17"/>
              <p:cNvGrpSpPr>
                <a:grpSpLocks/>
              </p:cNvGrpSpPr>
              <p:nvPr/>
            </p:nvGrpSpPr>
            <p:grpSpPr bwMode="auto">
              <a:xfrm>
                <a:off x="3321" y="816"/>
                <a:ext cx="549" cy="543"/>
                <a:chOff x="2016" y="1920"/>
                <a:chExt cx="1680" cy="1680"/>
              </a:xfrm>
            </p:grpSpPr>
            <p:sp>
              <p:nvSpPr>
                <p:cNvPr id="101394" name="Oval 18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1395" name="Freeform 1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01396" name="Text Box 20"/>
              <p:cNvSpPr txBox="1">
                <a:spLocks noChangeArrowheads="1"/>
              </p:cNvSpPr>
              <p:nvPr/>
            </p:nvSpPr>
            <p:spPr bwMode="gray">
              <a:xfrm>
                <a:off x="3311" y="976"/>
                <a:ext cx="550" cy="20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ko-KR" altLang="en-US" sz="15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컨설팅</a:t>
                </a:r>
                <a:endParaRPr lang="en-US" altLang="ko-KR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</p:txBody>
          </p:sp>
        </p:grp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1281" y="2268"/>
              <a:ext cx="1539" cy="1579"/>
              <a:chOff x="912" y="1651"/>
              <a:chExt cx="1099" cy="1128"/>
            </a:xfrm>
          </p:grpSpPr>
          <p:grpSp>
            <p:nvGrpSpPr>
              <p:cNvPr id="8" name="Group 22"/>
              <p:cNvGrpSpPr>
                <a:grpSpLocks/>
              </p:cNvGrpSpPr>
              <p:nvPr/>
            </p:nvGrpSpPr>
            <p:grpSpPr bwMode="auto">
              <a:xfrm>
                <a:off x="912" y="1651"/>
                <a:ext cx="1099" cy="1128"/>
                <a:chOff x="2016" y="1920"/>
                <a:chExt cx="1680" cy="1680"/>
              </a:xfrm>
            </p:grpSpPr>
            <p:sp>
              <p:nvSpPr>
                <p:cNvPr id="101399" name="Oval 23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72549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1400" name="Freeform 24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01401" name="Text Box 25"/>
              <p:cNvSpPr txBox="1">
                <a:spLocks noChangeArrowheads="1"/>
              </p:cNvSpPr>
              <p:nvPr/>
            </p:nvSpPr>
            <p:spPr bwMode="gray">
              <a:xfrm>
                <a:off x="951" y="2011"/>
                <a:ext cx="957" cy="3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ko-KR" altLang="en-US" sz="29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시공</a:t>
                </a:r>
                <a:endParaRPr lang="en-US" altLang="ko-KR" sz="29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endParaRPr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4473" y="3380"/>
              <a:ext cx="1891" cy="1754"/>
              <a:chOff x="3195" y="2445"/>
              <a:chExt cx="1351" cy="1253"/>
            </a:xfrm>
          </p:grpSpPr>
          <p:grpSp>
            <p:nvGrpSpPr>
              <p:cNvPr id="10" name="Group 27"/>
              <p:cNvGrpSpPr>
                <a:grpSpLocks/>
              </p:cNvGrpSpPr>
              <p:nvPr/>
            </p:nvGrpSpPr>
            <p:grpSpPr bwMode="auto">
              <a:xfrm>
                <a:off x="3278" y="2445"/>
                <a:ext cx="1268" cy="1253"/>
                <a:chOff x="2016" y="1920"/>
                <a:chExt cx="1680" cy="1680"/>
              </a:xfrm>
            </p:grpSpPr>
            <p:sp>
              <p:nvSpPr>
                <p:cNvPr id="101404" name="Oval 28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5451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1405" name="Freeform 2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01406" name="Text Box 30"/>
              <p:cNvSpPr txBox="1">
                <a:spLocks noChangeArrowheads="1"/>
              </p:cNvSpPr>
              <p:nvPr/>
            </p:nvSpPr>
            <p:spPr bwMode="gray">
              <a:xfrm>
                <a:off x="3195" y="2988"/>
                <a:ext cx="1350" cy="2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ko-KR" altLang="en-US" sz="2000" b="1" dirty="0" err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장비공급및</a:t>
                </a:r>
                <a:r>
                  <a:rPr lang="en-US" altLang="ko-KR" sz="20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A/S</a:t>
                </a:r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준공사진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5" name="Picture 3" descr="C:\Documents and Settings\fgfg\바탕 화면\삼부presentation\poolphoto\도곡동.jpg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/>
          <a:srcRect l="6250" t="3552" r="7813" b="1689"/>
          <a:stretch>
            <a:fillRect/>
          </a:stretch>
        </p:blipFill>
        <p:spPr>
          <a:xfrm>
            <a:off x="0" y="714356"/>
            <a:ext cx="4572000" cy="5715040"/>
          </a:xfrm>
        </p:spPr>
      </p:pic>
      <p:pic>
        <p:nvPicPr>
          <p:cNvPr id="6" name="Picture 2" descr="C:\Documents and Settings\fgfg\바탕 화면\삼부presentation\poolphoto\경북대.jpg"/>
          <p:cNvPicPr>
            <a:picLocks noChangeAspect="1" noChangeArrowheads="1"/>
          </p:cNvPicPr>
          <p:nvPr/>
        </p:nvPicPr>
        <p:blipFill>
          <a:blip r:embed="rId3"/>
          <a:srcRect l="4762" t="2000" r="4761" b="999"/>
          <a:stretch>
            <a:fillRect/>
          </a:stretch>
        </p:blipFill>
        <p:spPr bwMode="auto">
          <a:xfrm>
            <a:off x="4572000" y="714356"/>
            <a:ext cx="4572000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준공사진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109570" name="Picture 2" descr="D:\준공사진모음\보광카다록,\콘도 야외수영장.jpg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794"/>
            <a:ext cx="4357686" cy="5715040"/>
          </a:xfrm>
          <a:prstGeom prst="rect">
            <a:avLst/>
          </a:prstGeom>
          <a:noFill/>
        </p:spPr>
      </p:pic>
      <p:pic>
        <p:nvPicPr>
          <p:cNvPr id="109571" name="Picture 3" descr="D:\준공사진모음\보광카다록,\콘도 사우나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785794"/>
            <a:ext cx="4786314" cy="5714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준공사진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5" name="Picture 3" descr="D:\green_2\삼부presentation\카다록\마장동전체.jpg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/>
          <a:srcRect l="3488" t="2789" r="2344" b="2344"/>
          <a:stretch>
            <a:fillRect/>
          </a:stretch>
        </p:blipFill>
        <p:spPr bwMode="auto">
          <a:xfrm>
            <a:off x="71406" y="857232"/>
            <a:ext cx="442915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4" name="Picture 2" descr="D:\준공사진모음\서초 장애인 수중 재활치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857232"/>
            <a:ext cx="4643438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준공사진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106498" name="Picture 2" descr="D:\준공사진모음\용인시시민 체육시설.jpg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56"/>
            <a:ext cx="4357686" cy="5786478"/>
          </a:xfrm>
          <a:prstGeom prst="rect">
            <a:avLst/>
          </a:prstGeom>
          <a:noFill/>
        </p:spPr>
      </p:pic>
      <p:pic>
        <p:nvPicPr>
          <p:cNvPr id="106499" name="Picture 3" descr="D:\준공사진모음\제천 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392" y="714356"/>
            <a:ext cx="4800608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준공사진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107522" name="Picture 2" descr="D:\준공사진모음\러시아.jpg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57"/>
            <a:ext cx="4500562" cy="5786478"/>
          </a:xfrm>
          <a:prstGeom prst="rect">
            <a:avLst/>
          </a:prstGeom>
          <a:noFill/>
        </p:spPr>
      </p:pic>
      <p:pic>
        <p:nvPicPr>
          <p:cNvPr id="107523" name="Picture 3" descr="D:\준공사진모음\인천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714356"/>
            <a:ext cx="4643438" cy="57686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준공사진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5" name="Picture 2" descr="C:\Documents and Settings\fgfg\바탕 화면\삼부presentation\poolphoto\문경.jpg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/>
          <a:srcRect l="3174" t="3659" r="3174" b="3659"/>
          <a:stretch>
            <a:fillRect/>
          </a:stretch>
        </p:blipFill>
        <p:spPr>
          <a:xfrm>
            <a:off x="0" y="714356"/>
            <a:ext cx="4357686" cy="5786477"/>
          </a:xfrm>
        </p:spPr>
      </p:pic>
      <p:pic>
        <p:nvPicPr>
          <p:cNvPr id="6" name="Picture 3" descr="C:\Documents and Settings\fgfg\바탕 화면\삼부presentation\poolphoto\분당.jpg"/>
          <p:cNvPicPr>
            <a:picLocks noChangeAspect="1" noChangeArrowheads="1"/>
          </p:cNvPicPr>
          <p:nvPr/>
        </p:nvPicPr>
        <p:blipFill>
          <a:blip r:embed="rId3"/>
          <a:srcRect l="2940" t="4651" r="2940" b="3488"/>
          <a:stretch>
            <a:fillRect/>
          </a:stretch>
        </p:blipFill>
        <p:spPr bwMode="auto">
          <a:xfrm>
            <a:off x="4286248" y="714356"/>
            <a:ext cx="4857752" cy="5786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준공사진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108546" name="Picture 2" descr="D:\준공사진모음\보광카다록,\다이버 수영장.jpg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714356"/>
            <a:ext cx="4357718" cy="5748341"/>
          </a:xfrm>
          <a:prstGeom prst="rect">
            <a:avLst/>
          </a:prstGeom>
          <a:noFill/>
        </p:spPr>
      </p:pic>
      <p:pic>
        <p:nvPicPr>
          <p:cNvPr id="108547" name="Picture 3" descr="D:\준공사진모음\보광카다록,\클럽 하우스 야외 수영장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714356"/>
            <a:ext cx="4714876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준공사진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dirty="0"/>
              <a:t>www.poolsauna.com</a:t>
            </a:r>
          </a:p>
        </p:txBody>
      </p:sp>
      <p:pic>
        <p:nvPicPr>
          <p:cNvPr id="110594" name="Picture 2" descr="D:\준공사진모음\보광카다록,\콘도 실내수영장.jpg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56"/>
            <a:ext cx="4857752" cy="5786478"/>
          </a:xfrm>
          <a:prstGeom prst="rect">
            <a:avLst/>
          </a:prstGeom>
          <a:noFill/>
        </p:spPr>
      </p:pic>
      <p:pic>
        <p:nvPicPr>
          <p:cNvPr id="110596" name="Picture 4" descr="D:\준공사진모음\보광카다록,\야외 세족탕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14356"/>
            <a:ext cx="4572000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2178050" y="2232025"/>
            <a:ext cx="4724400" cy="37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 algn="ctr" defTabSz="957263"/>
            <a:r>
              <a:rPr lang="en-US" altLang="ko-KR" sz="1800" b="1" dirty="0">
                <a:solidFill>
                  <a:schemeClr val="bg1"/>
                </a:solidFill>
                <a:ea typeface="굴림" charset="-127"/>
              </a:rPr>
              <a:t>www.poolsauna.co.kr</a:t>
            </a:r>
          </a:p>
        </p:txBody>
      </p:sp>
      <p:sp>
        <p:nvSpPr>
          <p:cNvPr id="88069" name="WordArt 5"/>
          <p:cNvSpPr>
            <a:spLocks noChangeArrowheads="1" noChangeShapeType="1" noTextEdit="1"/>
          </p:cNvSpPr>
          <p:nvPr/>
        </p:nvSpPr>
        <p:spPr bwMode="gray">
          <a:xfrm>
            <a:off x="2051050" y="2863850"/>
            <a:ext cx="5092700" cy="56515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ko-KR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5000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Thank You !</a:t>
            </a:r>
            <a:endParaRPr lang="ko-KR" altLang="en-US" sz="3600" b="1" kern="1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hlink"/>
                  </a:gs>
                  <a:gs pos="5000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/>
                  </a:gs>
                </a:gsLst>
                <a:lin ang="0" scaled="1"/>
              </a:gradFill>
              <a:effectLst>
                <a:outerShdw dist="63500" dir="2212194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gray">
          <a:xfrm>
            <a:off x="285720" y="214290"/>
            <a:ext cx="2357454" cy="40449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 defTabSz="957263" eaLnBrk="0" hangingPunct="0"/>
            <a:r>
              <a:rPr lang="en-US" altLang="ko-KR" sz="2000" b="1" dirty="0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주</a:t>
            </a:r>
            <a:r>
              <a:rPr lang="en-US" altLang="ko-KR" sz="2000" b="1" dirty="0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)</a:t>
            </a:r>
            <a:r>
              <a:rPr lang="ko-KR" altLang="en-US" sz="2000" b="1" dirty="0" err="1">
                <a:solidFill>
                  <a:schemeClr val="bg1"/>
                </a:solidFill>
                <a:latin typeface="Verdana" pitchFamily="34" charset="0"/>
                <a:ea typeface="굴림" charset="-127"/>
              </a:rPr>
              <a:t>그린에네스텍</a:t>
            </a:r>
            <a:endParaRPr lang="en-US" altLang="ko-KR" sz="2000" b="1" dirty="0">
              <a:solidFill>
                <a:schemeClr val="bg1"/>
              </a:solidFill>
              <a:latin typeface="Verdana" pitchFamily="34" charset="0"/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9" grpId="0" animBg="1"/>
    </p:bldLst>
  </p:timing>
</p:sld>
</file>

<file path=ppt/theme/theme1.xml><?xml version="1.0" encoding="utf-8"?>
<a:theme xmlns:a="http://schemas.openxmlformats.org/drawingml/2006/main" name="cdb2004c019l">
  <a:themeElements>
    <a:clrScheme name="sample 3">
      <a:dk1>
        <a:srgbClr val="000066"/>
      </a:dk1>
      <a:lt1>
        <a:srgbClr val="FFFFFF"/>
      </a:lt1>
      <a:dk2>
        <a:srgbClr val="58A252"/>
      </a:dk2>
      <a:lt2>
        <a:srgbClr val="B2B2B2"/>
      </a:lt2>
      <a:accent1>
        <a:srgbClr val="0066FF"/>
      </a:accent1>
      <a:accent2>
        <a:srgbClr val="2C95A0"/>
      </a:accent2>
      <a:accent3>
        <a:srgbClr val="FFFFFF"/>
      </a:accent3>
      <a:accent4>
        <a:srgbClr val="000056"/>
      </a:accent4>
      <a:accent5>
        <a:srgbClr val="AAB8FF"/>
      </a:accent5>
      <a:accent6>
        <a:srgbClr val="278791"/>
      </a:accent6>
      <a:hlink>
        <a:srgbClr val="35BBE5"/>
      </a:hlink>
      <a:folHlink>
        <a:srgbClr val="872ECA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66"/>
        </a:dk1>
        <a:lt1>
          <a:srgbClr val="FFFFFF"/>
        </a:lt1>
        <a:dk2>
          <a:srgbClr val="58A252"/>
        </a:dk2>
        <a:lt2>
          <a:srgbClr val="B2B2B2"/>
        </a:lt2>
        <a:accent1>
          <a:srgbClr val="33CCCC"/>
        </a:accent1>
        <a:accent2>
          <a:srgbClr val="0099CC"/>
        </a:accent2>
        <a:accent3>
          <a:srgbClr val="FFFFFF"/>
        </a:accent3>
        <a:accent4>
          <a:srgbClr val="000056"/>
        </a:accent4>
        <a:accent5>
          <a:srgbClr val="ADE2E2"/>
        </a:accent5>
        <a:accent6>
          <a:srgbClr val="008AB9"/>
        </a:accent6>
        <a:hlink>
          <a:srgbClr val="6A9EB0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66"/>
        </a:dk1>
        <a:lt1>
          <a:srgbClr val="FFFFFF"/>
        </a:lt1>
        <a:dk2>
          <a:srgbClr val="415CB3"/>
        </a:dk2>
        <a:lt2>
          <a:srgbClr val="B2B2B2"/>
        </a:lt2>
        <a:accent1>
          <a:srgbClr val="55AEEB"/>
        </a:accent1>
        <a:accent2>
          <a:srgbClr val="FF9933"/>
        </a:accent2>
        <a:accent3>
          <a:srgbClr val="FFFFFF"/>
        </a:accent3>
        <a:accent4>
          <a:srgbClr val="000056"/>
        </a:accent4>
        <a:accent5>
          <a:srgbClr val="B4D3F3"/>
        </a:accent5>
        <a:accent6>
          <a:srgbClr val="E78A2D"/>
        </a:accent6>
        <a:hlink>
          <a:srgbClr val="4D7AB5"/>
        </a:hlink>
        <a:folHlink>
          <a:srgbClr val="9964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66"/>
        </a:dk1>
        <a:lt1>
          <a:srgbClr val="FFFFFF"/>
        </a:lt1>
        <a:dk2>
          <a:srgbClr val="58A252"/>
        </a:dk2>
        <a:lt2>
          <a:srgbClr val="B2B2B2"/>
        </a:lt2>
        <a:accent1>
          <a:srgbClr val="0066FF"/>
        </a:accent1>
        <a:accent2>
          <a:srgbClr val="2C95A0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78791"/>
        </a:accent6>
        <a:hlink>
          <a:srgbClr val="35BBE5"/>
        </a:hlink>
        <a:folHlink>
          <a:srgbClr val="872E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cdb2004c019l</Template>
  <TotalTime>399</TotalTime>
  <Words>626</Words>
  <Application>Microsoft Office PowerPoint</Application>
  <PresentationFormat>화면 슬라이드 쇼(4:3)</PresentationFormat>
  <Paragraphs>303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1" baseType="lpstr">
      <vt:lpstr>가을체</vt:lpstr>
      <vt:lpstr>새굴림</vt:lpstr>
      <vt:lpstr>Arial</vt:lpstr>
      <vt:lpstr>Verdana</vt:lpstr>
      <vt:lpstr>Wingdings</vt:lpstr>
      <vt:lpstr>cdb2004c019l</vt:lpstr>
      <vt:lpstr>ACTIVE FILTERING SYSTEM</vt:lpstr>
      <vt:lpstr>PowerPoint 프레젠테이션</vt:lpstr>
      <vt:lpstr>여과시스템변천</vt:lpstr>
      <vt:lpstr>살균시스템</vt:lpstr>
      <vt:lpstr>현 황</vt:lpstr>
      <vt:lpstr>시스템 선정기준</vt:lpstr>
      <vt:lpstr>SYSTEM 선정 HISTORY</vt:lpstr>
      <vt:lpstr>시스템계통</vt:lpstr>
      <vt:lpstr>PowerPoint 프레젠테이션</vt:lpstr>
      <vt:lpstr>PowerPoint 프레젠테이션</vt:lpstr>
      <vt:lpstr>SYSTEM CHOICE</vt:lpstr>
      <vt:lpstr>활성여과시스템 특징</vt:lpstr>
      <vt:lpstr>복합여과기</vt:lpstr>
      <vt:lpstr>SYSTEM 장점</vt:lpstr>
      <vt:lpstr> Cycle Filter</vt:lpstr>
      <vt:lpstr>SYSTEM 구성</vt:lpstr>
      <vt:lpstr>여과순서</vt:lpstr>
      <vt:lpstr>Filter funtion</vt:lpstr>
      <vt:lpstr>활성여과의 기술적해석</vt:lpstr>
      <vt:lpstr>SYSTEM</vt:lpstr>
      <vt:lpstr>운영비 비교(450톤)</vt:lpstr>
      <vt:lpstr>COST비교(물,연료,운영비)</vt:lpstr>
      <vt:lpstr>시스템비교</vt:lpstr>
      <vt:lpstr>살균시스템비교</vt:lpstr>
      <vt:lpstr>사업범위</vt:lpstr>
      <vt:lpstr>사업범위</vt:lpstr>
      <vt:lpstr>준공사진</vt:lpstr>
      <vt:lpstr>준공사진</vt:lpstr>
      <vt:lpstr>준공사진</vt:lpstr>
      <vt:lpstr>준공사진</vt:lpstr>
      <vt:lpstr>준공사진</vt:lpstr>
      <vt:lpstr>준공사진</vt:lpstr>
      <vt:lpstr>준공사진</vt:lpstr>
      <vt:lpstr>준공사진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HP</cp:lastModifiedBy>
  <cp:revision>53</cp:revision>
  <cp:lastPrinted>2021-01-03T03:18:40Z</cp:lastPrinted>
  <dcterms:created xsi:type="dcterms:W3CDTF">2010-11-22T04:14:26Z</dcterms:created>
  <dcterms:modified xsi:type="dcterms:W3CDTF">2021-01-03T03:18:51Z</dcterms:modified>
</cp:coreProperties>
</file>